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9" r:id="rId16"/>
    <p:sldId id="283" r:id="rId17"/>
  </p:sldIdLst>
  <p:sldSz cx="9144000" cy="5143500" type="screen16x9"/>
  <p:notesSz cx="6858000" cy="9144000"/>
  <p:embeddedFontLst>
    <p:embeddedFont>
      <p:font typeface="Bebas Neue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Arim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C37FFD-1B8B-40FC-8387-0FC4760D0849}">
  <a:tblStyle styleId="{B2C37FFD-1B8B-40FC-8387-0FC4760D08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289c41b30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289c41b30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289c41b30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289c41b30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289c41b30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289c41b30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289c41b30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289c41b30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289c41b30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289c41b30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28d83292e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28d83292e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28d83292e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28d83292e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ee146c3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ee146c3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7ee146c3c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7ee146c3c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7ee146c3c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7ee146c3c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7ee146c3c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27ee146c3c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27ee146c3c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27ee146c3c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27ee146c3c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27ee146c3c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89c41b30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89c41b30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289c41b30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289c41b30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02350" y="1025375"/>
            <a:ext cx="5139300" cy="25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38300" y="3621525"/>
            <a:ext cx="4528800" cy="411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926525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1591406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4"/>
          </p:nvPr>
        </p:nvSpPr>
        <p:spPr>
          <a:xfrm>
            <a:off x="2256288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5"/>
          </p:nvPr>
        </p:nvSpPr>
        <p:spPr>
          <a:xfrm>
            <a:off x="7059175" y="186525"/>
            <a:ext cx="1371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;p2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1856350" y="1757825"/>
            <a:ext cx="5431200" cy="121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1856350" y="2974100"/>
            <a:ext cx="5431200" cy="411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2"/>
          </p:nvPr>
        </p:nvSpPr>
        <p:spPr>
          <a:xfrm>
            <a:off x="926525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3"/>
          </p:nvPr>
        </p:nvSpPr>
        <p:spPr>
          <a:xfrm>
            <a:off x="1591406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4"/>
          </p:nvPr>
        </p:nvSpPr>
        <p:spPr>
          <a:xfrm>
            <a:off x="2256288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5"/>
          </p:nvPr>
        </p:nvSpPr>
        <p:spPr>
          <a:xfrm>
            <a:off x="7059175" y="186525"/>
            <a:ext cx="1371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6" name="Google Shape;76;p11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11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380400" y="1273525"/>
            <a:ext cx="4445400" cy="17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431100" y="3530450"/>
            <a:ext cx="4580400" cy="411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714300" y="1764027"/>
            <a:ext cx="13674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3"/>
          </p:nvPr>
        </p:nvSpPr>
        <p:spPr>
          <a:xfrm>
            <a:off x="926525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4"/>
          </p:nvPr>
        </p:nvSpPr>
        <p:spPr>
          <a:xfrm>
            <a:off x="1591406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5"/>
          </p:nvPr>
        </p:nvSpPr>
        <p:spPr>
          <a:xfrm>
            <a:off x="2256288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6"/>
          </p:nvPr>
        </p:nvSpPr>
        <p:spPr>
          <a:xfrm>
            <a:off x="7059175" y="186525"/>
            <a:ext cx="1371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5" name="Google Shape;25;p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6;p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4401300" cy="13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909375"/>
            <a:ext cx="6233400" cy="26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1;p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539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5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20000" y="539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42" name="Google Shape;42;p6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6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0000" y="5394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47" name="Google Shape;47;p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969250" y="2047600"/>
            <a:ext cx="52053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1"/>
          </p:nvPr>
        </p:nvSpPr>
        <p:spPr>
          <a:xfrm>
            <a:off x="926525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2"/>
          </p:nvPr>
        </p:nvSpPr>
        <p:spPr>
          <a:xfrm>
            <a:off x="1591406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3"/>
          </p:nvPr>
        </p:nvSpPr>
        <p:spPr>
          <a:xfrm>
            <a:off x="2256288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4"/>
          </p:nvPr>
        </p:nvSpPr>
        <p:spPr>
          <a:xfrm>
            <a:off x="7059175" y="186525"/>
            <a:ext cx="1371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8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135550" y="1673950"/>
            <a:ext cx="48729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135550" y="3058350"/>
            <a:ext cx="4872900" cy="411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2"/>
          </p:nvPr>
        </p:nvSpPr>
        <p:spPr>
          <a:xfrm>
            <a:off x="926525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3"/>
          </p:nvPr>
        </p:nvSpPr>
        <p:spPr>
          <a:xfrm>
            <a:off x="1591406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4"/>
          </p:nvPr>
        </p:nvSpPr>
        <p:spPr>
          <a:xfrm>
            <a:off x="2256288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5"/>
          </p:nvPr>
        </p:nvSpPr>
        <p:spPr>
          <a:xfrm>
            <a:off x="7059175" y="186525"/>
            <a:ext cx="1371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4" name="Google Shape;64;p9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9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0" y="-81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2032969" y="2414389"/>
            <a:ext cx="5139300" cy="25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PROIECT DE CURS</a:t>
            </a:r>
            <a:br>
              <a:rPr lang="en" dirty="0" smtClean="0"/>
            </a:br>
            <a:r>
              <a:rPr lang="en" sz="3200" dirty="0" smtClean="0">
                <a:solidFill>
                  <a:schemeClr val="lt2"/>
                </a:solidFill>
              </a:rPr>
              <a:t>Tegnici </a:t>
            </a:r>
            <a:r>
              <a:rPr lang="ro-MD" sz="3200" dirty="0" smtClean="0">
                <a:solidFill>
                  <a:schemeClr val="lt2"/>
                </a:solidFill>
              </a:rPr>
              <a:t>și mecanisme </a:t>
            </a:r>
            <a:br>
              <a:rPr lang="ro-MD" sz="3200" dirty="0" smtClean="0">
                <a:solidFill>
                  <a:schemeClr val="lt2"/>
                </a:solidFill>
              </a:rPr>
            </a:br>
            <a:r>
              <a:rPr lang="ro-MD" sz="3200" dirty="0" smtClean="0">
                <a:solidFill>
                  <a:schemeClr val="lt2"/>
                </a:solidFill>
              </a:rPr>
              <a:t>de proiectare software</a:t>
            </a:r>
            <a:br>
              <a:rPr lang="ro-MD" sz="3200" dirty="0" smtClean="0">
                <a:solidFill>
                  <a:schemeClr val="lt2"/>
                </a:solidFill>
              </a:rPr>
            </a:br>
            <a:r>
              <a:rPr lang="ro-MD" sz="3200" dirty="0" smtClean="0">
                <a:solidFill>
                  <a:schemeClr val="lt2"/>
                </a:solidFill>
              </a:rPr>
              <a:t/>
            </a:r>
            <a:br>
              <a:rPr lang="ro-MD" sz="3200" dirty="0" smtClean="0">
                <a:solidFill>
                  <a:schemeClr val="lt2"/>
                </a:solidFill>
              </a:rPr>
            </a:br>
            <a:r>
              <a:rPr lang="ro-MD" sz="1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Tema</a:t>
            </a:r>
            <a:r>
              <a:rPr lang="en-US" sz="1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:</a:t>
            </a:r>
            <a:r>
              <a:rPr lang="ro-MD" sz="1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proiectarea și implementarea unei agenții de turism.</a:t>
            </a:r>
            <a:br>
              <a:rPr lang="ro-MD" sz="1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ro-MD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/>
            </a:r>
            <a:br>
              <a:rPr lang="ro-MD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ro-MD" sz="14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Efectuat</a:t>
            </a:r>
            <a:r>
              <a:rPr lang="en-US" sz="14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:</a:t>
            </a:r>
            <a:r>
              <a:rPr lang="ro-MD" sz="14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Slearenco irina</a:t>
            </a:r>
            <a:br>
              <a:rPr lang="ro-MD" sz="14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</a:br>
            <a:r>
              <a:rPr lang="ro-MD" sz="14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verificat</a:t>
            </a:r>
            <a:r>
              <a:rPr lang="en-US" sz="14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:</a:t>
            </a:r>
            <a:r>
              <a:rPr lang="ro-MD" sz="14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mihai </a:t>
            </a:r>
            <a:r>
              <a:rPr lang="en-US" sz="14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g</a:t>
            </a:r>
            <a:r>
              <a:rPr lang="ro-MD" sz="14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aidau</a:t>
            </a:r>
            <a:r>
              <a:rPr lang="en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/>
            </a:r>
            <a:br>
              <a:rPr lang="en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</a:b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2"/>
          </p:nvPr>
        </p:nvSpPr>
        <p:spPr>
          <a:xfrm>
            <a:off x="926525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MENU</a:t>
            </a:r>
            <a:endParaRPr dirty="0"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3"/>
          </p:nvPr>
        </p:nvSpPr>
        <p:spPr>
          <a:xfrm>
            <a:off x="1591406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endParaRPr dirty="0"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4"/>
          </p:nvPr>
        </p:nvSpPr>
        <p:spPr>
          <a:xfrm>
            <a:off x="2256288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5"/>
          </p:nvPr>
        </p:nvSpPr>
        <p:spPr>
          <a:xfrm>
            <a:off x="7059175" y="186525"/>
            <a:ext cx="1371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grpSp>
        <p:nvGrpSpPr>
          <p:cNvPr id="93" name="Google Shape;93;p15"/>
          <p:cNvGrpSpPr/>
          <p:nvPr/>
        </p:nvGrpSpPr>
        <p:grpSpPr>
          <a:xfrm>
            <a:off x="706038" y="267220"/>
            <a:ext cx="140222" cy="140409"/>
            <a:chOff x="2741000" y="199475"/>
            <a:chExt cx="191953" cy="192210"/>
          </a:xfrm>
        </p:grpSpPr>
        <p:sp>
          <p:nvSpPr>
            <p:cNvPr id="94" name="Google Shape;94;p1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15"/>
          <p:cNvGrpSpPr/>
          <p:nvPr/>
        </p:nvGrpSpPr>
        <p:grpSpPr>
          <a:xfrm>
            <a:off x="509200" y="1240968"/>
            <a:ext cx="1885938" cy="2275613"/>
            <a:chOff x="818300" y="1811250"/>
            <a:chExt cx="1885938" cy="2275613"/>
          </a:xfrm>
        </p:grpSpPr>
        <p:grpSp>
          <p:nvGrpSpPr>
            <p:cNvPr id="104" name="Google Shape;104;p15"/>
            <p:cNvGrpSpPr/>
            <p:nvPr/>
          </p:nvGrpSpPr>
          <p:grpSpPr>
            <a:xfrm>
              <a:off x="818300" y="1811250"/>
              <a:ext cx="1616075" cy="2275613"/>
              <a:chOff x="818300" y="2144625"/>
              <a:chExt cx="1616075" cy="2275613"/>
            </a:xfrm>
          </p:grpSpPr>
          <p:grpSp>
            <p:nvGrpSpPr>
              <p:cNvPr id="105" name="Google Shape;105;p15"/>
              <p:cNvGrpSpPr/>
              <p:nvPr/>
            </p:nvGrpSpPr>
            <p:grpSpPr>
              <a:xfrm>
                <a:off x="818300" y="2470076"/>
                <a:ext cx="1616065" cy="1564413"/>
                <a:chOff x="867250" y="2531276"/>
                <a:chExt cx="1616065" cy="1564413"/>
              </a:xfrm>
            </p:grpSpPr>
            <p:sp>
              <p:nvSpPr>
                <p:cNvPr id="106" name="Google Shape;106;p15"/>
                <p:cNvSpPr/>
                <p:nvPr/>
              </p:nvSpPr>
              <p:spPr>
                <a:xfrm>
                  <a:off x="867250" y="3173775"/>
                  <a:ext cx="916982" cy="921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15"/>
                <p:cNvSpPr/>
                <p:nvPr/>
              </p:nvSpPr>
              <p:spPr>
                <a:xfrm rot="-1490104">
                  <a:off x="1611679" y="2635340"/>
                  <a:ext cx="636418" cy="63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15"/>
                <p:cNvSpPr/>
                <p:nvPr/>
              </p:nvSpPr>
              <p:spPr>
                <a:xfrm rot="-1490218">
                  <a:off x="1870916" y="3323079"/>
                  <a:ext cx="525709" cy="52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9" name="Google Shape;109;p15"/>
              <p:cNvSpPr/>
              <p:nvPr/>
            </p:nvSpPr>
            <p:spPr>
              <a:xfrm>
                <a:off x="1075550" y="2784863"/>
                <a:ext cx="194400" cy="19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1662950" y="2144625"/>
                <a:ext cx="194400" cy="1944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1857350" y="4034504"/>
                <a:ext cx="97800" cy="978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972475" y="2603225"/>
                <a:ext cx="42300" cy="42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1502050" y="4340138"/>
                <a:ext cx="80100" cy="801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354275" y="4103438"/>
                <a:ext cx="80100" cy="8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Google Shape;115;p15"/>
            <p:cNvSpPr/>
            <p:nvPr/>
          </p:nvSpPr>
          <p:spPr>
            <a:xfrm flipH="1">
              <a:off x="2323238" y="2634250"/>
              <a:ext cx="381000" cy="495625"/>
            </a:xfrm>
            <a:custGeom>
              <a:avLst/>
              <a:gdLst/>
              <a:ahLst/>
              <a:cxnLst/>
              <a:rect l="l" t="t" r="r" b="b"/>
              <a:pathLst>
                <a:path w="15240" h="19825" extrusionOk="0">
                  <a:moveTo>
                    <a:pt x="13597" y="1"/>
                  </a:moveTo>
                  <a:cubicBezTo>
                    <a:pt x="13347" y="1"/>
                    <a:pt x="13085" y="89"/>
                    <a:pt x="12843" y="294"/>
                  </a:cubicBezTo>
                  <a:lnTo>
                    <a:pt x="4404" y="8733"/>
                  </a:lnTo>
                  <a:lnTo>
                    <a:pt x="4404" y="5698"/>
                  </a:lnTo>
                  <a:cubicBezTo>
                    <a:pt x="4404" y="5298"/>
                    <a:pt x="4304" y="4931"/>
                    <a:pt x="4137" y="4564"/>
                  </a:cubicBezTo>
                  <a:cubicBezTo>
                    <a:pt x="4003" y="4297"/>
                    <a:pt x="3837" y="4063"/>
                    <a:pt x="3636" y="3863"/>
                  </a:cubicBezTo>
                  <a:lnTo>
                    <a:pt x="2702" y="2929"/>
                  </a:lnTo>
                  <a:cubicBezTo>
                    <a:pt x="2452" y="2690"/>
                    <a:pt x="2149" y="2582"/>
                    <a:pt x="1854" y="2582"/>
                  </a:cubicBezTo>
                  <a:cubicBezTo>
                    <a:pt x="1243" y="2582"/>
                    <a:pt x="668" y="3044"/>
                    <a:pt x="668" y="3763"/>
                  </a:cubicBezTo>
                  <a:cubicBezTo>
                    <a:pt x="668" y="4063"/>
                    <a:pt x="801" y="4364"/>
                    <a:pt x="1035" y="4597"/>
                  </a:cubicBezTo>
                  <a:lnTo>
                    <a:pt x="1268" y="4831"/>
                  </a:lnTo>
                  <a:cubicBezTo>
                    <a:pt x="1735" y="5331"/>
                    <a:pt x="2035" y="5998"/>
                    <a:pt x="2035" y="6699"/>
                  </a:cubicBezTo>
                  <a:lnTo>
                    <a:pt x="0" y="14104"/>
                  </a:lnTo>
                  <a:cubicBezTo>
                    <a:pt x="0" y="14704"/>
                    <a:pt x="234" y="15271"/>
                    <a:pt x="668" y="15705"/>
                  </a:cubicBezTo>
                  <a:lnTo>
                    <a:pt x="4137" y="19174"/>
                  </a:lnTo>
                  <a:cubicBezTo>
                    <a:pt x="4587" y="19608"/>
                    <a:pt x="5171" y="19825"/>
                    <a:pt x="5750" y="19825"/>
                  </a:cubicBezTo>
                  <a:cubicBezTo>
                    <a:pt x="6330" y="19825"/>
                    <a:pt x="6905" y="19608"/>
                    <a:pt x="7339" y="19174"/>
                  </a:cubicBezTo>
                  <a:lnTo>
                    <a:pt x="13177" y="13337"/>
                  </a:lnTo>
                  <a:cubicBezTo>
                    <a:pt x="13410" y="13103"/>
                    <a:pt x="13510" y="12803"/>
                    <a:pt x="13510" y="12503"/>
                  </a:cubicBezTo>
                  <a:cubicBezTo>
                    <a:pt x="13510" y="11784"/>
                    <a:pt x="12935" y="11307"/>
                    <a:pt x="12335" y="11307"/>
                  </a:cubicBezTo>
                  <a:cubicBezTo>
                    <a:pt x="12044" y="11307"/>
                    <a:pt x="11748" y="11418"/>
                    <a:pt x="11509" y="11669"/>
                  </a:cubicBezTo>
                  <a:lnTo>
                    <a:pt x="12176" y="10968"/>
                  </a:lnTo>
                  <a:cubicBezTo>
                    <a:pt x="13186" y="10135"/>
                    <a:pt x="12361" y="8843"/>
                    <a:pt x="11408" y="8843"/>
                  </a:cubicBezTo>
                  <a:cubicBezTo>
                    <a:pt x="11210" y="8843"/>
                    <a:pt x="11006" y="8899"/>
                    <a:pt x="10811" y="9027"/>
                  </a:cubicBezTo>
                  <a:lnTo>
                    <a:pt x="10811" y="9027"/>
                  </a:lnTo>
                  <a:lnTo>
                    <a:pt x="10842" y="9000"/>
                  </a:lnTo>
                  <a:cubicBezTo>
                    <a:pt x="11542" y="8119"/>
                    <a:pt x="10811" y="7035"/>
                    <a:pt x="9933" y="7035"/>
                  </a:cubicBezTo>
                  <a:cubicBezTo>
                    <a:pt x="9682" y="7035"/>
                    <a:pt x="9419" y="7124"/>
                    <a:pt x="9174" y="7332"/>
                  </a:cubicBezTo>
                  <a:lnTo>
                    <a:pt x="14511" y="1962"/>
                  </a:lnTo>
                  <a:cubicBezTo>
                    <a:pt x="15239" y="1103"/>
                    <a:pt x="14486" y="1"/>
                    <a:pt x="1359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15"/>
          <p:cNvGrpSpPr/>
          <p:nvPr/>
        </p:nvGrpSpPr>
        <p:grpSpPr>
          <a:xfrm>
            <a:off x="6810100" y="1117250"/>
            <a:ext cx="2059600" cy="2523048"/>
            <a:chOff x="2962600" y="1787438"/>
            <a:chExt cx="2059600" cy="2523048"/>
          </a:xfrm>
        </p:grpSpPr>
        <p:sp>
          <p:nvSpPr>
            <p:cNvPr id="117" name="Google Shape;117;p15"/>
            <p:cNvSpPr/>
            <p:nvPr/>
          </p:nvSpPr>
          <p:spPr>
            <a:xfrm>
              <a:off x="3488800" y="2222313"/>
              <a:ext cx="1161675" cy="555400"/>
            </a:xfrm>
            <a:custGeom>
              <a:avLst/>
              <a:gdLst/>
              <a:ahLst/>
              <a:cxnLst/>
              <a:rect l="l" t="t" r="r" b="b"/>
              <a:pathLst>
                <a:path w="46467" h="22216" extrusionOk="0">
                  <a:moveTo>
                    <a:pt x="24418" y="0"/>
                  </a:moveTo>
                  <a:cubicBezTo>
                    <a:pt x="17713" y="33"/>
                    <a:pt x="12042" y="5004"/>
                    <a:pt x="11175" y="11675"/>
                  </a:cubicBezTo>
                  <a:cubicBezTo>
                    <a:pt x="10975" y="11675"/>
                    <a:pt x="10808" y="11642"/>
                    <a:pt x="10608" y="11642"/>
                  </a:cubicBezTo>
                  <a:cubicBezTo>
                    <a:pt x="4737" y="11642"/>
                    <a:pt x="0" y="16378"/>
                    <a:pt x="0" y="22216"/>
                  </a:cubicBezTo>
                  <a:lnTo>
                    <a:pt x="46233" y="22216"/>
                  </a:lnTo>
                  <a:cubicBezTo>
                    <a:pt x="46367" y="21582"/>
                    <a:pt x="46467" y="20915"/>
                    <a:pt x="46467" y="20248"/>
                  </a:cubicBezTo>
                  <a:cubicBezTo>
                    <a:pt x="46467" y="15511"/>
                    <a:pt x="42598" y="11642"/>
                    <a:pt x="37827" y="11642"/>
                  </a:cubicBezTo>
                  <a:lnTo>
                    <a:pt x="37694" y="11642"/>
                  </a:lnTo>
                  <a:cubicBezTo>
                    <a:pt x="36827" y="4970"/>
                    <a:pt x="31156" y="0"/>
                    <a:pt x="244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188475" y="2631763"/>
              <a:ext cx="74225" cy="467850"/>
            </a:xfrm>
            <a:custGeom>
              <a:avLst/>
              <a:gdLst/>
              <a:ahLst/>
              <a:cxnLst/>
              <a:rect l="l" t="t" r="r" b="b"/>
              <a:pathLst>
                <a:path w="2969" h="18714" extrusionOk="0">
                  <a:moveTo>
                    <a:pt x="0" y="0"/>
                  </a:moveTo>
                  <a:lnTo>
                    <a:pt x="0" y="15245"/>
                  </a:lnTo>
                  <a:lnTo>
                    <a:pt x="1468" y="18714"/>
                  </a:lnTo>
                  <a:lnTo>
                    <a:pt x="2969" y="15245"/>
                  </a:lnTo>
                  <a:lnTo>
                    <a:pt x="296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904100" y="2545038"/>
              <a:ext cx="75075" cy="467850"/>
            </a:xfrm>
            <a:custGeom>
              <a:avLst/>
              <a:gdLst/>
              <a:ahLst/>
              <a:cxnLst/>
              <a:rect l="l" t="t" r="r" b="b"/>
              <a:pathLst>
                <a:path w="3003" h="18714" extrusionOk="0">
                  <a:moveTo>
                    <a:pt x="1501" y="0"/>
                  </a:moveTo>
                  <a:lnTo>
                    <a:pt x="0" y="3469"/>
                  </a:lnTo>
                  <a:lnTo>
                    <a:pt x="0" y="18714"/>
                  </a:lnTo>
                  <a:lnTo>
                    <a:pt x="3002" y="18714"/>
                  </a:lnTo>
                  <a:lnTo>
                    <a:pt x="3002" y="3469"/>
                  </a:lnTo>
                  <a:lnTo>
                    <a:pt x="150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962600" y="2574213"/>
              <a:ext cx="1161675" cy="555425"/>
            </a:xfrm>
            <a:custGeom>
              <a:avLst/>
              <a:gdLst/>
              <a:ahLst/>
              <a:cxnLst/>
              <a:rect l="l" t="t" r="r" b="b"/>
              <a:pathLst>
                <a:path w="46467" h="22217" extrusionOk="0">
                  <a:moveTo>
                    <a:pt x="24417" y="1"/>
                  </a:moveTo>
                  <a:cubicBezTo>
                    <a:pt x="17713" y="1"/>
                    <a:pt x="12042" y="4971"/>
                    <a:pt x="11175" y="11609"/>
                  </a:cubicBezTo>
                  <a:lnTo>
                    <a:pt x="10574" y="11609"/>
                  </a:lnTo>
                  <a:cubicBezTo>
                    <a:pt x="4737" y="11609"/>
                    <a:pt x="0" y="16346"/>
                    <a:pt x="0" y="22217"/>
                  </a:cubicBezTo>
                  <a:lnTo>
                    <a:pt x="46233" y="22217"/>
                  </a:lnTo>
                  <a:cubicBezTo>
                    <a:pt x="46366" y="21583"/>
                    <a:pt x="46433" y="20916"/>
                    <a:pt x="46467" y="20249"/>
                  </a:cubicBezTo>
                  <a:cubicBezTo>
                    <a:pt x="46467" y="15479"/>
                    <a:pt x="42597" y="11609"/>
                    <a:pt x="37827" y="11609"/>
                  </a:cubicBezTo>
                  <a:lnTo>
                    <a:pt x="37694" y="11609"/>
                  </a:lnTo>
                  <a:cubicBezTo>
                    <a:pt x="36826" y="4971"/>
                    <a:pt x="31156" y="1"/>
                    <a:pt x="2441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3491300" y="2730163"/>
              <a:ext cx="194325" cy="158475"/>
            </a:xfrm>
            <a:custGeom>
              <a:avLst/>
              <a:gdLst/>
              <a:ahLst/>
              <a:cxnLst/>
              <a:rect l="l" t="t" r="r" b="b"/>
              <a:pathLst>
                <a:path w="7773" h="6339" fill="none" extrusionOk="0">
                  <a:moveTo>
                    <a:pt x="0" y="2302"/>
                  </a:moveTo>
                  <a:cubicBezTo>
                    <a:pt x="3269" y="1"/>
                    <a:pt x="7773" y="2302"/>
                    <a:pt x="7773" y="6339"/>
                  </a:cubicBezTo>
                </a:path>
              </a:pathLst>
            </a:custGeom>
            <a:solidFill>
              <a:schemeClr val="lt1"/>
            </a:solidFill>
            <a:ln w="317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3452100" y="2751838"/>
              <a:ext cx="80075" cy="82600"/>
            </a:xfrm>
            <a:custGeom>
              <a:avLst/>
              <a:gdLst/>
              <a:ahLst/>
              <a:cxnLst/>
              <a:rect l="l" t="t" r="r" b="b"/>
              <a:pathLst>
                <a:path w="3203" h="3304" extrusionOk="0">
                  <a:moveTo>
                    <a:pt x="735" y="1"/>
                  </a:moveTo>
                  <a:lnTo>
                    <a:pt x="1" y="3303"/>
                  </a:lnTo>
                  <a:lnTo>
                    <a:pt x="3203" y="2303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452100" y="2875263"/>
              <a:ext cx="194325" cy="158475"/>
            </a:xfrm>
            <a:custGeom>
              <a:avLst/>
              <a:gdLst/>
              <a:ahLst/>
              <a:cxnLst/>
              <a:rect l="l" t="t" r="r" b="b"/>
              <a:pathLst>
                <a:path w="7773" h="6339" fill="none" extrusionOk="0">
                  <a:moveTo>
                    <a:pt x="7773" y="4037"/>
                  </a:moveTo>
                  <a:cubicBezTo>
                    <a:pt x="4504" y="6339"/>
                    <a:pt x="1" y="4037"/>
                    <a:pt x="1" y="1"/>
                  </a:cubicBezTo>
                </a:path>
              </a:pathLst>
            </a:custGeom>
            <a:solidFill>
              <a:schemeClr val="lt1"/>
            </a:solidFill>
            <a:ln w="317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605550" y="2929488"/>
              <a:ext cx="80075" cy="82575"/>
            </a:xfrm>
            <a:custGeom>
              <a:avLst/>
              <a:gdLst/>
              <a:ahLst/>
              <a:cxnLst/>
              <a:rect l="l" t="t" r="r" b="b"/>
              <a:pathLst>
                <a:path w="3203" h="3303" extrusionOk="0">
                  <a:moveTo>
                    <a:pt x="3203" y="0"/>
                  </a:moveTo>
                  <a:lnTo>
                    <a:pt x="0" y="1001"/>
                  </a:lnTo>
                  <a:lnTo>
                    <a:pt x="2469" y="3302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481113" y="3343700"/>
              <a:ext cx="381000" cy="495625"/>
            </a:xfrm>
            <a:custGeom>
              <a:avLst/>
              <a:gdLst/>
              <a:ahLst/>
              <a:cxnLst/>
              <a:rect l="l" t="t" r="r" b="b"/>
              <a:pathLst>
                <a:path w="15240" h="19825" extrusionOk="0">
                  <a:moveTo>
                    <a:pt x="13597" y="1"/>
                  </a:moveTo>
                  <a:cubicBezTo>
                    <a:pt x="13347" y="1"/>
                    <a:pt x="13085" y="89"/>
                    <a:pt x="12843" y="294"/>
                  </a:cubicBezTo>
                  <a:lnTo>
                    <a:pt x="4404" y="8733"/>
                  </a:lnTo>
                  <a:lnTo>
                    <a:pt x="4404" y="5698"/>
                  </a:lnTo>
                  <a:cubicBezTo>
                    <a:pt x="4404" y="5298"/>
                    <a:pt x="4304" y="4931"/>
                    <a:pt x="4137" y="4564"/>
                  </a:cubicBezTo>
                  <a:cubicBezTo>
                    <a:pt x="4003" y="4297"/>
                    <a:pt x="3837" y="4063"/>
                    <a:pt x="3636" y="3863"/>
                  </a:cubicBezTo>
                  <a:lnTo>
                    <a:pt x="2702" y="2929"/>
                  </a:lnTo>
                  <a:cubicBezTo>
                    <a:pt x="2452" y="2690"/>
                    <a:pt x="2149" y="2582"/>
                    <a:pt x="1854" y="2582"/>
                  </a:cubicBezTo>
                  <a:cubicBezTo>
                    <a:pt x="1243" y="2582"/>
                    <a:pt x="668" y="3044"/>
                    <a:pt x="668" y="3763"/>
                  </a:cubicBezTo>
                  <a:cubicBezTo>
                    <a:pt x="668" y="4063"/>
                    <a:pt x="801" y="4364"/>
                    <a:pt x="1035" y="4597"/>
                  </a:cubicBezTo>
                  <a:lnTo>
                    <a:pt x="1268" y="4831"/>
                  </a:lnTo>
                  <a:cubicBezTo>
                    <a:pt x="1735" y="5331"/>
                    <a:pt x="2035" y="5998"/>
                    <a:pt x="2035" y="6699"/>
                  </a:cubicBezTo>
                  <a:lnTo>
                    <a:pt x="0" y="14104"/>
                  </a:lnTo>
                  <a:cubicBezTo>
                    <a:pt x="0" y="14704"/>
                    <a:pt x="234" y="15271"/>
                    <a:pt x="668" y="15705"/>
                  </a:cubicBezTo>
                  <a:lnTo>
                    <a:pt x="4137" y="19174"/>
                  </a:lnTo>
                  <a:cubicBezTo>
                    <a:pt x="4587" y="19608"/>
                    <a:pt x="5171" y="19825"/>
                    <a:pt x="5750" y="19825"/>
                  </a:cubicBezTo>
                  <a:cubicBezTo>
                    <a:pt x="6330" y="19825"/>
                    <a:pt x="6905" y="19608"/>
                    <a:pt x="7339" y="19174"/>
                  </a:cubicBezTo>
                  <a:lnTo>
                    <a:pt x="13177" y="13337"/>
                  </a:lnTo>
                  <a:cubicBezTo>
                    <a:pt x="13410" y="13103"/>
                    <a:pt x="13510" y="12803"/>
                    <a:pt x="13510" y="12503"/>
                  </a:cubicBezTo>
                  <a:cubicBezTo>
                    <a:pt x="13510" y="11784"/>
                    <a:pt x="12935" y="11307"/>
                    <a:pt x="12335" y="11307"/>
                  </a:cubicBezTo>
                  <a:cubicBezTo>
                    <a:pt x="12044" y="11307"/>
                    <a:pt x="11748" y="11418"/>
                    <a:pt x="11509" y="11669"/>
                  </a:cubicBezTo>
                  <a:lnTo>
                    <a:pt x="12176" y="10968"/>
                  </a:lnTo>
                  <a:cubicBezTo>
                    <a:pt x="13186" y="10135"/>
                    <a:pt x="12361" y="8843"/>
                    <a:pt x="11408" y="8843"/>
                  </a:cubicBezTo>
                  <a:cubicBezTo>
                    <a:pt x="11210" y="8843"/>
                    <a:pt x="11006" y="8899"/>
                    <a:pt x="10811" y="9027"/>
                  </a:cubicBezTo>
                  <a:lnTo>
                    <a:pt x="10811" y="9027"/>
                  </a:lnTo>
                  <a:lnTo>
                    <a:pt x="10842" y="9000"/>
                  </a:lnTo>
                  <a:cubicBezTo>
                    <a:pt x="11542" y="8119"/>
                    <a:pt x="10811" y="7035"/>
                    <a:pt x="9933" y="7035"/>
                  </a:cubicBezTo>
                  <a:cubicBezTo>
                    <a:pt x="9682" y="7035"/>
                    <a:pt x="9419" y="7124"/>
                    <a:pt x="9174" y="7332"/>
                  </a:cubicBezTo>
                  <a:lnTo>
                    <a:pt x="14511" y="1962"/>
                  </a:lnTo>
                  <a:cubicBezTo>
                    <a:pt x="15239" y="1103"/>
                    <a:pt x="14486" y="1"/>
                    <a:pt x="135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15"/>
            <p:cNvGrpSpPr/>
            <p:nvPr/>
          </p:nvGrpSpPr>
          <p:grpSpPr>
            <a:xfrm>
              <a:off x="4068550" y="3518650"/>
              <a:ext cx="503452" cy="791836"/>
              <a:chOff x="6398413" y="1345150"/>
              <a:chExt cx="503452" cy="791836"/>
            </a:xfrm>
          </p:grpSpPr>
          <p:sp>
            <p:nvSpPr>
              <p:cNvPr id="127" name="Google Shape;127;p15"/>
              <p:cNvSpPr/>
              <p:nvPr/>
            </p:nvSpPr>
            <p:spPr>
              <a:xfrm>
                <a:off x="6450067" y="1345150"/>
                <a:ext cx="402560" cy="348494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9675" extrusionOk="0">
                    <a:moveTo>
                      <a:pt x="5571" y="0"/>
                    </a:moveTo>
                    <a:cubicBezTo>
                      <a:pt x="2569" y="0"/>
                      <a:pt x="67" y="2402"/>
                      <a:pt x="1" y="5438"/>
                    </a:cubicBezTo>
                    <a:lnTo>
                      <a:pt x="1" y="9674"/>
                    </a:lnTo>
                    <a:lnTo>
                      <a:pt x="1969" y="9674"/>
                    </a:lnTo>
                    <a:lnTo>
                      <a:pt x="1969" y="5438"/>
                    </a:lnTo>
                    <a:cubicBezTo>
                      <a:pt x="1969" y="3436"/>
                      <a:pt x="3603" y="1835"/>
                      <a:pt x="5571" y="1835"/>
                    </a:cubicBezTo>
                    <a:cubicBezTo>
                      <a:pt x="7573" y="1835"/>
                      <a:pt x="9174" y="3436"/>
                      <a:pt x="9207" y="5438"/>
                    </a:cubicBezTo>
                    <a:lnTo>
                      <a:pt x="9207" y="9674"/>
                    </a:lnTo>
                    <a:lnTo>
                      <a:pt x="11175" y="9674"/>
                    </a:lnTo>
                    <a:lnTo>
                      <a:pt x="11175" y="5438"/>
                    </a:lnTo>
                    <a:cubicBezTo>
                      <a:pt x="11075" y="2402"/>
                      <a:pt x="8607" y="0"/>
                      <a:pt x="55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6398413" y="1633534"/>
                <a:ext cx="503452" cy="503452"/>
              </a:xfrm>
              <a:custGeom>
                <a:avLst/>
                <a:gdLst/>
                <a:ahLst/>
                <a:cxnLst/>
                <a:rect l="l" t="t" r="r" b="b"/>
                <a:pathLst>
                  <a:path w="13977" h="13977" extrusionOk="0">
                    <a:moveTo>
                      <a:pt x="0" y="0"/>
                    </a:moveTo>
                    <a:lnTo>
                      <a:pt x="0" y="13977"/>
                    </a:lnTo>
                    <a:lnTo>
                      <a:pt x="13977" y="13977"/>
                    </a:lnTo>
                    <a:lnTo>
                      <a:pt x="1397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6559426" y="1757302"/>
                <a:ext cx="159821" cy="136696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3795" extrusionOk="0">
                    <a:moveTo>
                      <a:pt x="2535" y="0"/>
                    </a:moveTo>
                    <a:cubicBezTo>
                      <a:pt x="834" y="0"/>
                      <a:pt x="0" y="2035"/>
                      <a:pt x="1168" y="3236"/>
                    </a:cubicBezTo>
                    <a:cubicBezTo>
                      <a:pt x="1554" y="3622"/>
                      <a:pt x="2031" y="3795"/>
                      <a:pt x="2500" y="3795"/>
                    </a:cubicBezTo>
                    <a:cubicBezTo>
                      <a:pt x="3486" y="3795"/>
                      <a:pt x="4437" y="3032"/>
                      <a:pt x="4437" y="1901"/>
                    </a:cubicBezTo>
                    <a:cubicBezTo>
                      <a:pt x="4437" y="834"/>
                      <a:pt x="3569" y="0"/>
                      <a:pt x="2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6625489" y="1836585"/>
                <a:ext cx="50500" cy="15985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4438" extrusionOk="0">
                    <a:moveTo>
                      <a:pt x="1" y="1"/>
                    </a:moveTo>
                    <a:lnTo>
                      <a:pt x="1" y="3837"/>
                    </a:lnTo>
                    <a:cubicBezTo>
                      <a:pt x="1" y="4170"/>
                      <a:pt x="268" y="4437"/>
                      <a:pt x="568" y="4437"/>
                    </a:cubicBezTo>
                    <a:lnTo>
                      <a:pt x="801" y="4437"/>
                    </a:lnTo>
                    <a:cubicBezTo>
                      <a:pt x="1135" y="4437"/>
                      <a:pt x="1402" y="4170"/>
                      <a:pt x="1402" y="3837"/>
                    </a:cubicBez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Google Shape;131;p15"/>
            <p:cNvSpPr/>
            <p:nvPr/>
          </p:nvSpPr>
          <p:spPr>
            <a:xfrm>
              <a:off x="3257525" y="3245904"/>
              <a:ext cx="97800" cy="978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4650475" y="2222325"/>
              <a:ext cx="194400" cy="1944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063125" y="2222313"/>
              <a:ext cx="194400" cy="194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3979175" y="3518650"/>
              <a:ext cx="42300" cy="42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4924400" y="4183554"/>
              <a:ext cx="97800" cy="978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3740425" y="1787438"/>
              <a:ext cx="80100" cy="80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3276975" y="4043338"/>
              <a:ext cx="80100" cy="8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15637" y="760847"/>
            <a:ext cx="38584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MD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</a:t>
            </a: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tunci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când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creează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o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instanță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TurkeyTour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se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afișează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un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mesaj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selectare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călătoriei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în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Turcia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returnează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un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obiect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 tip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TourInTurkey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Apoi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se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poate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apela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metoda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someInformation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()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obiectul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returnat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obține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informații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specifice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despre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călătoria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în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Turcia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</a:t>
            </a:r>
            <a:endParaRPr lang="ru-RU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15637" y="2361285"/>
            <a:ext cx="3990108" cy="1690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Se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utilizează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design pattern-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ul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Factory Method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abstractiza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procesul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creare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călătoriilor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permite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extinderea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facilă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sistemului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prin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adăugarea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noi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călătorii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în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alte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țări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Acest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design pattern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ajută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la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decuplarea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Creatorului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(Tour) de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produsele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create (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CountryTour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),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oferind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flexibilitate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în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gestionarea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diferitor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tipuri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călătorii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</a:t>
            </a:r>
            <a:endParaRPr lang="ru-RU" sz="11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/>
          <p:cNvPicPr/>
          <p:nvPr/>
        </p:nvPicPr>
        <p:blipFill rotWithShape="1">
          <a:blip r:embed="rId3"/>
          <a:srcRect t="4008"/>
          <a:stretch/>
        </p:blipFill>
        <p:spPr bwMode="auto">
          <a:xfrm>
            <a:off x="4574857" y="855172"/>
            <a:ext cx="4118870" cy="33011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5"/>
          <p:cNvSpPr txBox="1">
            <a:spLocks noGrp="1"/>
          </p:cNvSpPr>
          <p:nvPr>
            <p:ph type="title"/>
          </p:nvPr>
        </p:nvSpPr>
        <p:spPr>
          <a:xfrm>
            <a:off x="1174454" y="336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sz="2800" dirty="0" smtClean="0"/>
              <a:t>facade</a:t>
            </a:r>
            <a:endParaRPr sz="2800" dirty="0"/>
          </a:p>
        </p:txBody>
      </p:sp>
      <p:sp>
        <p:nvSpPr>
          <p:cNvPr id="46" name="Google Shape;359;p20"/>
          <p:cNvSpPr/>
          <p:nvPr/>
        </p:nvSpPr>
        <p:spPr>
          <a:xfrm>
            <a:off x="234023" y="104062"/>
            <a:ext cx="801900" cy="804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sz="2600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64127" y="846414"/>
            <a:ext cx="6005946" cy="3508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S-a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implementat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design pattern Facade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pentru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trei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care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reprezintă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subsistemele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TourDetails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Payment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Invoice.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Fiecare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dintre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aceste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are o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metodă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care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reprezintă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o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acțiune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specifică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în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cadrul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subsistemului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 De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exemplu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clasa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Payment:</a:t>
            </a:r>
            <a:endParaRPr lang="ru-RU" sz="1050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 indent="228600" algn="just">
              <a:lnSpc>
                <a:spcPct val="107000"/>
              </a:lnSpc>
            </a:pPr>
            <a:r>
              <a:rPr lang="en-US" sz="9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public class Payment</a:t>
            </a:r>
            <a:endParaRPr lang="ru-RU" sz="1050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 indent="228600" algn="just">
              <a:lnSpc>
                <a:spcPct val="107000"/>
              </a:lnSpc>
            </a:pPr>
            <a:r>
              <a:rPr lang="en-US" sz="9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   {</a:t>
            </a:r>
            <a:endParaRPr lang="ru-RU" sz="1050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 indent="228600" algn="just">
              <a:lnSpc>
                <a:spcPct val="107000"/>
              </a:lnSpc>
            </a:pPr>
            <a:r>
              <a:rPr lang="en-US" sz="9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       public void </a:t>
            </a:r>
            <a:r>
              <a:rPr lang="en-US" sz="900" i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MakePayment</a:t>
            </a:r>
            <a:r>
              <a:rPr lang="en-US" sz="9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()</a:t>
            </a:r>
            <a:endParaRPr lang="ru-RU" sz="1050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 indent="228600" algn="just">
              <a:lnSpc>
                <a:spcPct val="107000"/>
              </a:lnSpc>
            </a:pPr>
            <a:r>
              <a:rPr lang="en-US" sz="9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       {</a:t>
            </a:r>
            <a:endParaRPr lang="ru-RU" sz="1050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 indent="228600" algn="just">
              <a:lnSpc>
                <a:spcPct val="107000"/>
              </a:lnSpc>
            </a:pPr>
            <a:r>
              <a:rPr lang="en-US" sz="9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           </a:t>
            </a:r>
            <a:r>
              <a:rPr lang="en-US" sz="900" i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Console.Write</a:t>
            </a:r>
            <a:r>
              <a:rPr lang="en-US" sz="9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("\</a:t>
            </a:r>
            <a:r>
              <a:rPr lang="en-US" sz="900" i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nPlata</a:t>
            </a:r>
            <a:r>
              <a:rPr lang="en-US" sz="9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a </a:t>
            </a:r>
            <a:r>
              <a:rPr lang="en-US" sz="900" i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trecut</a:t>
            </a:r>
            <a:r>
              <a:rPr lang="en-US" sz="9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cu </a:t>
            </a:r>
            <a:r>
              <a:rPr lang="en-US" sz="900" i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succes</a:t>
            </a:r>
            <a:r>
              <a:rPr lang="en-US" sz="9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!");</a:t>
            </a:r>
            <a:endParaRPr lang="ru-RU" sz="1050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 indent="228600" algn="just">
              <a:lnSpc>
                <a:spcPct val="107000"/>
              </a:lnSpc>
            </a:pPr>
            <a:r>
              <a:rPr lang="en-US" sz="9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       }</a:t>
            </a:r>
            <a:endParaRPr lang="ru-RU" sz="1050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 indent="228600" algn="just">
              <a:lnSpc>
                <a:spcPct val="107000"/>
              </a:lnSpc>
            </a:pPr>
            <a:r>
              <a:rPr lang="en-US" sz="9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   }</a:t>
            </a:r>
            <a:endParaRPr lang="ru-RU" sz="1050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 indent="228600"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Clasa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Order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acționează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ca o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Facade.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Ea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oferă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o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metodă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numită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PlaceOrder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care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reprezintă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o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interfață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simplificată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pentru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a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accesa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funcționalitățile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subsistemelor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În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cadrul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metodei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PlaceOrder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se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creează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obiecte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ale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claselor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TourDetails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Payment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Invoice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se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apelează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metodele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lor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corespunzătoare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pentru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a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colecta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detalii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despre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tur, a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efectua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plata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a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trimite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factura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 </a:t>
            </a:r>
            <a:endParaRPr lang="ro-MD" sz="1200" dirty="0" smtClean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 indent="228600"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Prin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utilizarea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clasei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Order ca o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interfață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unificată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clientul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poate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plasa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o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comandă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fără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a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cunoaște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detaliile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interacțiunile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complexe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din spate.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Subsistemele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sunt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ascunse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complexitatea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este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gestionată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în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interiorul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clasei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Order.</a:t>
            </a:r>
            <a:endParaRPr lang="ru-RU" sz="10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48" name="Рисунок 47"/>
          <p:cNvPicPr/>
          <p:nvPr/>
        </p:nvPicPr>
        <p:blipFill rotWithShape="1">
          <a:blip r:embed="rId3"/>
          <a:srcRect l="5614" t="5010" r="11018" b="2797"/>
          <a:stretch/>
        </p:blipFill>
        <p:spPr bwMode="auto">
          <a:xfrm>
            <a:off x="6815136" y="162098"/>
            <a:ext cx="1914525" cy="35585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Рисунок 48"/>
          <p:cNvPicPr/>
          <p:nvPr/>
        </p:nvPicPr>
        <p:blipFill rotWithShape="1">
          <a:blip r:embed="rId4"/>
          <a:srcRect l="3324"/>
          <a:stretch/>
        </p:blipFill>
        <p:spPr>
          <a:xfrm>
            <a:off x="6815136" y="3720638"/>
            <a:ext cx="1914525" cy="12687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6"/>
          <p:cNvSpPr txBox="1">
            <a:spLocks noGrp="1"/>
          </p:cNvSpPr>
          <p:nvPr>
            <p:ph type="title"/>
          </p:nvPr>
        </p:nvSpPr>
        <p:spPr>
          <a:xfrm>
            <a:off x="1087145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sz="3200" dirty="0" smtClean="0"/>
              <a:t>bridge</a:t>
            </a:r>
            <a:endParaRPr sz="3200" dirty="0"/>
          </a:p>
        </p:txBody>
      </p:sp>
      <p:sp>
        <p:nvSpPr>
          <p:cNvPr id="45" name="Google Shape;359;p20"/>
          <p:cNvSpPr/>
          <p:nvPr/>
        </p:nvSpPr>
        <p:spPr>
          <a:xfrm>
            <a:off x="234023" y="104062"/>
            <a:ext cx="801900" cy="804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sz="2600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52057" y="641426"/>
            <a:ext cx="3948544" cy="1739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680">
              <a:lnSpc>
                <a:spcPct val="107000"/>
              </a:lnSpc>
              <a:spcAft>
                <a:spcPts val="800"/>
              </a:spcAft>
            </a:pPr>
            <a:r>
              <a:rPr lang="en-US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S-a </a:t>
            </a:r>
            <a:r>
              <a:rPr lang="en-US" sz="1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implementat</a:t>
            </a:r>
            <a:r>
              <a:rPr lang="en-US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design pattern Bridge, </a:t>
            </a:r>
            <a:r>
              <a:rPr lang="en-US" sz="1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pentru</a:t>
            </a:r>
            <a:r>
              <a:rPr lang="en-US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două</a:t>
            </a:r>
            <a:r>
              <a:rPr lang="en-US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ierarhii</a:t>
            </a:r>
            <a:r>
              <a:rPr lang="en-US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separate: de </a:t>
            </a:r>
            <a:r>
              <a:rPr lang="en-US" sz="1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implementare</a:t>
            </a:r>
            <a:r>
              <a:rPr lang="en-US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(</a:t>
            </a:r>
            <a:r>
              <a:rPr lang="en-US" sz="1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IAccount</a:t>
            </a:r>
            <a:r>
              <a:rPr lang="en-US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) </a:t>
            </a:r>
            <a:r>
              <a:rPr lang="en-US" sz="1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 </a:t>
            </a:r>
            <a:r>
              <a:rPr lang="en-US" sz="1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abstracție</a:t>
            </a:r>
            <a:r>
              <a:rPr lang="en-US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(Person). </a:t>
            </a:r>
            <a:r>
              <a:rPr lang="en-US" sz="1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Ierarhia</a:t>
            </a:r>
            <a:r>
              <a:rPr lang="en-US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 </a:t>
            </a:r>
            <a:r>
              <a:rPr lang="en-US" sz="1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implementare</a:t>
            </a:r>
            <a:r>
              <a:rPr lang="en-US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definește</a:t>
            </a:r>
            <a:r>
              <a:rPr lang="en-US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interfața</a:t>
            </a:r>
            <a:r>
              <a:rPr lang="en-US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IAccount</a:t>
            </a:r>
            <a:r>
              <a:rPr lang="en-US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care are </a:t>
            </a:r>
            <a:r>
              <a:rPr lang="en-US" sz="1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două</a:t>
            </a:r>
            <a:r>
              <a:rPr lang="en-US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metode</a:t>
            </a:r>
            <a:r>
              <a:rPr lang="en-US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CreateAccount</a:t>
            </a:r>
            <a:r>
              <a:rPr lang="en-US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() </a:t>
            </a:r>
            <a:r>
              <a:rPr lang="en-US" sz="1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CreateDiscount</a:t>
            </a:r>
            <a:r>
              <a:rPr lang="en-US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().</a:t>
            </a:r>
            <a:r>
              <a:rPr lang="ro-MD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În ierarhia de implementare, sunt două clase: DiscountAccount și RegularAccount. Aceste clase implementează interfața IAccount. </a:t>
            </a:r>
          </a:p>
          <a:p>
            <a:pPr indent="360680" algn="just">
              <a:lnSpc>
                <a:spcPct val="107000"/>
              </a:lnSpc>
              <a:spcAft>
                <a:spcPts val="800"/>
              </a:spcAft>
            </a:pPr>
            <a:endParaRPr lang="ru-RU" sz="105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85532" y="2225567"/>
            <a:ext cx="4199432" cy="106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În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ierarhia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abstracție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sunt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două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clase</a:t>
            </a:r>
            <a:r>
              <a:rPr lang="en-US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NaturalPerson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LegalPerson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Aceste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extind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clasa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abstractă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Person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implementează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metoda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CreateAccount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().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Clasele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NaturalPerson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LegalPerson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primesc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un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obiect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IAccount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prin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intermediul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constructorului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utilizează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acest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obiect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pentru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a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crea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un cont.</a:t>
            </a:r>
            <a:endParaRPr lang="ru-RU" sz="105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85532" y="3414814"/>
            <a:ext cx="42964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Prin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utilizarea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pattern-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ului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Bridge,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putem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separa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conceptul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cont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bancar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(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IAccount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) de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tipul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persoană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(Person). </a:t>
            </a:r>
            <a:r>
              <a:rPr lang="ro-MD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</a:t>
            </a:r>
            <a:r>
              <a:rPr lang="en-US" sz="120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utem</a:t>
            </a:r>
            <a:r>
              <a:rPr lang="en-US" sz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crea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diverse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tipuri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conturi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persoane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le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putem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combina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în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mod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flexibil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 De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exemplu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putem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avea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o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persoană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fizică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cu un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cont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cu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reducere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o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persoană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juridică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cu un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cont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regulat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</a:t>
            </a:r>
            <a:endParaRPr lang="ru-RU" sz="12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0" name="Рисунок 49"/>
          <p:cNvPicPr/>
          <p:nvPr/>
        </p:nvPicPr>
        <p:blipFill>
          <a:blip r:embed="rId3"/>
          <a:stretch>
            <a:fillRect/>
          </a:stretch>
        </p:blipFill>
        <p:spPr>
          <a:xfrm>
            <a:off x="4696692" y="778903"/>
            <a:ext cx="4197926" cy="362252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7"/>
          <p:cNvSpPr txBox="1">
            <a:spLocks noGrp="1"/>
          </p:cNvSpPr>
          <p:nvPr>
            <p:ph type="title"/>
          </p:nvPr>
        </p:nvSpPr>
        <p:spPr>
          <a:xfrm>
            <a:off x="1035923" y="417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sz="2800" dirty="0" smtClean="0"/>
              <a:t>Chain of responsibility</a:t>
            </a:r>
            <a:endParaRPr sz="2800" dirty="0"/>
          </a:p>
        </p:txBody>
      </p:sp>
      <p:sp>
        <p:nvSpPr>
          <p:cNvPr id="29" name="Google Shape;359;p20"/>
          <p:cNvSpPr/>
          <p:nvPr/>
        </p:nvSpPr>
        <p:spPr>
          <a:xfrm>
            <a:off x="234023" y="104062"/>
            <a:ext cx="801900" cy="804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sz="2600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05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62454" y="622988"/>
            <a:ext cx="362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Interfața IPayment definește o metodă Payment care primește o sumă de plată și o reducere și returnează suma finală de </a:t>
            </a:r>
            <a:r>
              <a:rPr lang="ro-RO" sz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plată.</a:t>
            </a:r>
            <a:endParaRPr lang="ru-RU" sz="12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31" name="Рисунок 30"/>
          <p:cNvPicPr/>
          <p:nvPr/>
        </p:nvPicPr>
        <p:blipFill rotWithShape="1">
          <a:blip r:embed="rId3"/>
          <a:srcRect l="1589" t="3727" r="3801" b="6149"/>
          <a:stretch/>
        </p:blipFill>
        <p:spPr bwMode="auto">
          <a:xfrm>
            <a:off x="4315691" y="908062"/>
            <a:ext cx="4772891" cy="33503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61623" y="1277890"/>
            <a:ext cx="4154068" cy="3320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Clasa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abstractă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ValidatorBase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este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clasa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bază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pentru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toți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validatorii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din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lanț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Aceasta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conține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o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referință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la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următorul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validator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succesor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furnizează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o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metodă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SetSuccessor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pentru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a seta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validatorul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succesor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 </a:t>
            </a:r>
            <a:r>
              <a:rPr lang="en-US" sz="120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Declară</a:t>
            </a:r>
            <a:r>
              <a:rPr lang="en-US" sz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o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metodă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abstractă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ProcessRequest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care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gestionează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logica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procesare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a </a:t>
            </a:r>
            <a:r>
              <a:rPr lang="en-US" sz="120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cererii</a:t>
            </a:r>
            <a:r>
              <a:rPr lang="en-US" sz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</a:t>
            </a:r>
            <a:r>
              <a:rPr lang="ro-MD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ro-MD" sz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</a:t>
            </a:r>
            <a:r>
              <a:rPr lang="en-US" sz="120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lasa</a:t>
            </a:r>
            <a:r>
              <a:rPr lang="en-US" sz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DateAvailableValidato</a:t>
            </a:r>
            <a:r>
              <a:rPr lang="ro-MD" sz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 v</a:t>
            </a:r>
            <a:r>
              <a:rPr lang="en-US" sz="120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erifică</a:t>
            </a:r>
            <a:r>
              <a:rPr lang="en-US" sz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dacă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cererea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se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referă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la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disponibilitatea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unei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date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pentru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un tur.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Clasa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ApartmentAvailableValidator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ro-MD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v</a:t>
            </a:r>
            <a:r>
              <a:rPr lang="en-US" sz="120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erifică</a:t>
            </a:r>
            <a:r>
              <a:rPr lang="en-US" sz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dacă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cererea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se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referă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la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disponibilitatea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unui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apartament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într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-un hotel</a:t>
            </a:r>
            <a:r>
              <a:rPr lang="en-US" sz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Clasa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PaymentValidator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este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o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implementare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concretă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a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validatorului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implementează</a:t>
            </a:r>
            <a:r>
              <a:rPr lang="ro-MD" sz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interfața</a:t>
            </a:r>
            <a:r>
              <a:rPr lang="en-US" sz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IPayment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 </a:t>
            </a:r>
            <a:r>
              <a:rPr lang="en-US" sz="120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Implementarea</a:t>
            </a:r>
            <a:r>
              <a:rPr lang="en-US" sz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Chain of Responsibility,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în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care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diferiți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validatori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sunt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înlanțuiți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împreună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iar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fiecare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validator are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capacitatea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 a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gestiona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un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anumit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tip de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cerere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sau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 a o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trece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la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validatorul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succesor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s-a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efectuat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cu </a:t>
            </a:r>
            <a:r>
              <a:rPr lang="en-US" sz="12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succes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</a:t>
            </a:r>
            <a:endParaRPr lang="ru-RU" sz="12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 indent="449580">
              <a:lnSpc>
                <a:spcPct val="107000"/>
              </a:lnSpc>
              <a:spcAft>
                <a:spcPts val="800"/>
              </a:spcAft>
            </a:pPr>
            <a:endParaRPr lang="ru-RU" sz="1050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8"/>
          <p:cNvSpPr txBox="1">
            <a:spLocks noGrp="1"/>
          </p:cNvSpPr>
          <p:nvPr>
            <p:ph type="title"/>
          </p:nvPr>
        </p:nvSpPr>
        <p:spPr>
          <a:xfrm>
            <a:off x="1035923" y="381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sz="3200" dirty="0" smtClean="0"/>
              <a:t>strategy</a:t>
            </a:r>
            <a:endParaRPr sz="3200" dirty="0"/>
          </a:p>
        </p:txBody>
      </p:sp>
      <p:sp>
        <p:nvSpPr>
          <p:cNvPr id="20" name="Google Shape;359;p20"/>
          <p:cNvSpPr/>
          <p:nvPr/>
        </p:nvSpPr>
        <p:spPr>
          <a:xfrm>
            <a:off x="234023" y="104062"/>
            <a:ext cx="801900" cy="804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sz="2600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06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1" name="Рисунок 20"/>
          <p:cNvPicPr/>
          <p:nvPr/>
        </p:nvPicPr>
        <p:blipFill rotWithShape="1">
          <a:blip r:embed="rId3"/>
          <a:srcRect l="8331" t="1852" r="4445" b="1"/>
          <a:stretch/>
        </p:blipFill>
        <p:spPr bwMode="auto">
          <a:xfrm>
            <a:off x="4038599" y="832975"/>
            <a:ext cx="5098473" cy="3524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971698" y="610859"/>
            <a:ext cx="31311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MD" sz="1200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Clasa abstractă PersonalData conține proprietăți pentru informațiile personale ale unui client, cum ar fi numele, prenumele, ID-ul pașaportului, tipul de tur, destinația, data și modalitatea de plată.</a:t>
            </a:r>
            <a:endParaRPr lang="ru-RU" sz="12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37852" y="1536468"/>
            <a:ext cx="35137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Clasa CashPayment implementează interfața IPaymentStrategy și reprezintă o strategie de plată în numerar. </a:t>
            </a:r>
            <a:r>
              <a:rPr lang="ro-MD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Clasa CardPayment extinde clasa PersonalData și implementează interfața IPaymentStrategy. Aceasta reprezintă o strategie de plată cu cardul. Clasa EWalletPayment extinde clasa PersonalData și implementează interfața IPaymentStrategy. Aceasta reprezintă o strategie de plată cu e-Wallet</a:t>
            </a:r>
            <a:r>
              <a:rPr lang="ro-MD" sz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</a:t>
            </a:r>
          </a:p>
          <a:p>
            <a:r>
              <a:rPr lang="ro-RO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Prin aplicarea </a:t>
            </a:r>
            <a:r>
              <a:rPr lang="ro-RO" sz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Strategy, </a:t>
            </a:r>
            <a:r>
              <a:rPr lang="ro-RO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se obține o separare clară a responsabilităților și o structură modulară a codului, deoarece putem adăuga noi clase de strategie pentru alte metode de plată fără a afecta restul codului. F</a:t>
            </a:r>
            <a:r>
              <a:rPr lang="ro-RO" sz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acilitează testarea </a:t>
            </a:r>
            <a:r>
              <a:rPr lang="ro-RO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 reutilizarea codului, deoarece fiecare algoritm este izolat în propria clasă.</a:t>
            </a:r>
            <a:endParaRPr lang="ru-RU" sz="12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8"/>
          <p:cNvSpPr/>
          <p:nvPr/>
        </p:nvSpPr>
        <p:spPr>
          <a:xfrm>
            <a:off x="756165" y="1795875"/>
            <a:ext cx="2157300" cy="21573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8"/>
          <p:cNvSpPr txBox="1">
            <a:spLocks noGrp="1"/>
          </p:cNvSpPr>
          <p:nvPr>
            <p:ph type="title"/>
          </p:nvPr>
        </p:nvSpPr>
        <p:spPr>
          <a:xfrm>
            <a:off x="720000" y="539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 smtClean="0"/>
              <a:t>concluzie</a:t>
            </a:r>
            <a:endParaRPr dirty="0"/>
          </a:p>
        </p:txBody>
      </p:sp>
      <p:grpSp>
        <p:nvGrpSpPr>
          <p:cNvPr id="1033" name="Google Shape;1033;p38"/>
          <p:cNvGrpSpPr/>
          <p:nvPr/>
        </p:nvGrpSpPr>
        <p:grpSpPr>
          <a:xfrm>
            <a:off x="1164993" y="2049047"/>
            <a:ext cx="1368248" cy="1650957"/>
            <a:chOff x="818300" y="1811250"/>
            <a:chExt cx="1885938" cy="2275613"/>
          </a:xfrm>
        </p:grpSpPr>
        <p:grpSp>
          <p:nvGrpSpPr>
            <p:cNvPr id="1034" name="Google Shape;1034;p38"/>
            <p:cNvGrpSpPr/>
            <p:nvPr/>
          </p:nvGrpSpPr>
          <p:grpSpPr>
            <a:xfrm>
              <a:off x="818300" y="1811250"/>
              <a:ext cx="1616075" cy="2275613"/>
              <a:chOff x="818300" y="2144625"/>
              <a:chExt cx="1616075" cy="2275613"/>
            </a:xfrm>
          </p:grpSpPr>
          <p:grpSp>
            <p:nvGrpSpPr>
              <p:cNvPr id="1035" name="Google Shape;1035;p38"/>
              <p:cNvGrpSpPr/>
              <p:nvPr/>
            </p:nvGrpSpPr>
            <p:grpSpPr>
              <a:xfrm>
                <a:off x="818300" y="2470076"/>
                <a:ext cx="1616065" cy="1564413"/>
                <a:chOff x="867250" y="2531276"/>
                <a:chExt cx="1616065" cy="1564413"/>
              </a:xfrm>
            </p:grpSpPr>
            <p:sp>
              <p:nvSpPr>
                <p:cNvPr id="1036" name="Google Shape;1036;p38"/>
                <p:cNvSpPr/>
                <p:nvPr/>
              </p:nvSpPr>
              <p:spPr>
                <a:xfrm>
                  <a:off x="867250" y="3173775"/>
                  <a:ext cx="916982" cy="921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8"/>
                <p:cNvSpPr/>
                <p:nvPr/>
              </p:nvSpPr>
              <p:spPr>
                <a:xfrm rot="-1490104">
                  <a:off x="1611679" y="2635340"/>
                  <a:ext cx="636418" cy="63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38"/>
                <p:cNvSpPr/>
                <p:nvPr/>
              </p:nvSpPr>
              <p:spPr>
                <a:xfrm rot="-1490218">
                  <a:off x="1870916" y="3323079"/>
                  <a:ext cx="525709" cy="52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39" name="Google Shape;1039;p38"/>
              <p:cNvSpPr/>
              <p:nvPr/>
            </p:nvSpPr>
            <p:spPr>
              <a:xfrm>
                <a:off x="1075550" y="2784863"/>
                <a:ext cx="194400" cy="19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8"/>
              <p:cNvSpPr/>
              <p:nvPr/>
            </p:nvSpPr>
            <p:spPr>
              <a:xfrm>
                <a:off x="1662950" y="2144625"/>
                <a:ext cx="194400" cy="1944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8"/>
              <p:cNvSpPr/>
              <p:nvPr/>
            </p:nvSpPr>
            <p:spPr>
              <a:xfrm>
                <a:off x="1857350" y="4034504"/>
                <a:ext cx="97800" cy="978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8"/>
              <p:cNvSpPr/>
              <p:nvPr/>
            </p:nvSpPr>
            <p:spPr>
              <a:xfrm>
                <a:off x="972475" y="2603225"/>
                <a:ext cx="42300" cy="42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8"/>
              <p:cNvSpPr/>
              <p:nvPr/>
            </p:nvSpPr>
            <p:spPr>
              <a:xfrm>
                <a:off x="1502050" y="4340138"/>
                <a:ext cx="80100" cy="801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8"/>
              <p:cNvSpPr/>
              <p:nvPr/>
            </p:nvSpPr>
            <p:spPr>
              <a:xfrm>
                <a:off x="2354275" y="4103438"/>
                <a:ext cx="80100" cy="8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5" name="Google Shape;1045;p38"/>
            <p:cNvSpPr/>
            <p:nvPr/>
          </p:nvSpPr>
          <p:spPr>
            <a:xfrm flipH="1">
              <a:off x="2323238" y="2634250"/>
              <a:ext cx="381000" cy="495625"/>
            </a:xfrm>
            <a:custGeom>
              <a:avLst/>
              <a:gdLst/>
              <a:ahLst/>
              <a:cxnLst/>
              <a:rect l="l" t="t" r="r" b="b"/>
              <a:pathLst>
                <a:path w="15240" h="19825" extrusionOk="0">
                  <a:moveTo>
                    <a:pt x="13597" y="1"/>
                  </a:moveTo>
                  <a:cubicBezTo>
                    <a:pt x="13347" y="1"/>
                    <a:pt x="13085" y="89"/>
                    <a:pt x="12843" y="294"/>
                  </a:cubicBezTo>
                  <a:lnTo>
                    <a:pt x="4404" y="8733"/>
                  </a:lnTo>
                  <a:lnTo>
                    <a:pt x="4404" y="5698"/>
                  </a:lnTo>
                  <a:cubicBezTo>
                    <a:pt x="4404" y="5298"/>
                    <a:pt x="4304" y="4931"/>
                    <a:pt x="4137" y="4564"/>
                  </a:cubicBezTo>
                  <a:cubicBezTo>
                    <a:pt x="4003" y="4297"/>
                    <a:pt x="3837" y="4063"/>
                    <a:pt x="3636" y="3863"/>
                  </a:cubicBezTo>
                  <a:lnTo>
                    <a:pt x="2702" y="2929"/>
                  </a:lnTo>
                  <a:cubicBezTo>
                    <a:pt x="2452" y="2690"/>
                    <a:pt x="2149" y="2582"/>
                    <a:pt x="1854" y="2582"/>
                  </a:cubicBezTo>
                  <a:cubicBezTo>
                    <a:pt x="1243" y="2582"/>
                    <a:pt x="668" y="3044"/>
                    <a:pt x="668" y="3763"/>
                  </a:cubicBezTo>
                  <a:cubicBezTo>
                    <a:pt x="668" y="4063"/>
                    <a:pt x="801" y="4364"/>
                    <a:pt x="1035" y="4597"/>
                  </a:cubicBezTo>
                  <a:lnTo>
                    <a:pt x="1268" y="4831"/>
                  </a:lnTo>
                  <a:cubicBezTo>
                    <a:pt x="1735" y="5331"/>
                    <a:pt x="2035" y="5998"/>
                    <a:pt x="2035" y="6699"/>
                  </a:cubicBezTo>
                  <a:lnTo>
                    <a:pt x="0" y="14104"/>
                  </a:lnTo>
                  <a:cubicBezTo>
                    <a:pt x="0" y="14704"/>
                    <a:pt x="234" y="15271"/>
                    <a:pt x="668" y="15705"/>
                  </a:cubicBezTo>
                  <a:lnTo>
                    <a:pt x="4137" y="19174"/>
                  </a:lnTo>
                  <a:cubicBezTo>
                    <a:pt x="4587" y="19608"/>
                    <a:pt x="5171" y="19825"/>
                    <a:pt x="5750" y="19825"/>
                  </a:cubicBezTo>
                  <a:cubicBezTo>
                    <a:pt x="6330" y="19825"/>
                    <a:pt x="6905" y="19608"/>
                    <a:pt x="7339" y="19174"/>
                  </a:cubicBezTo>
                  <a:lnTo>
                    <a:pt x="13177" y="13337"/>
                  </a:lnTo>
                  <a:cubicBezTo>
                    <a:pt x="13410" y="13103"/>
                    <a:pt x="13510" y="12803"/>
                    <a:pt x="13510" y="12503"/>
                  </a:cubicBezTo>
                  <a:cubicBezTo>
                    <a:pt x="13510" y="11784"/>
                    <a:pt x="12935" y="11307"/>
                    <a:pt x="12335" y="11307"/>
                  </a:cubicBezTo>
                  <a:cubicBezTo>
                    <a:pt x="12044" y="11307"/>
                    <a:pt x="11748" y="11418"/>
                    <a:pt x="11509" y="11669"/>
                  </a:cubicBezTo>
                  <a:lnTo>
                    <a:pt x="12176" y="10968"/>
                  </a:lnTo>
                  <a:cubicBezTo>
                    <a:pt x="13186" y="10135"/>
                    <a:pt x="12361" y="8843"/>
                    <a:pt x="11408" y="8843"/>
                  </a:cubicBezTo>
                  <a:cubicBezTo>
                    <a:pt x="11210" y="8843"/>
                    <a:pt x="11006" y="8899"/>
                    <a:pt x="10811" y="9027"/>
                  </a:cubicBezTo>
                  <a:lnTo>
                    <a:pt x="10811" y="9027"/>
                  </a:lnTo>
                  <a:lnTo>
                    <a:pt x="10842" y="9000"/>
                  </a:lnTo>
                  <a:cubicBezTo>
                    <a:pt x="11542" y="8119"/>
                    <a:pt x="10811" y="7035"/>
                    <a:pt x="9933" y="7035"/>
                  </a:cubicBezTo>
                  <a:cubicBezTo>
                    <a:pt x="9682" y="7035"/>
                    <a:pt x="9419" y="7124"/>
                    <a:pt x="9174" y="7332"/>
                  </a:cubicBezTo>
                  <a:lnTo>
                    <a:pt x="14511" y="1962"/>
                  </a:lnTo>
                  <a:cubicBezTo>
                    <a:pt x="15239" y="1103"/>
                    <a:pt x="14486" y="1"/>
                    <a:pt x="1359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3766109" y="1209860"/>
            <a:ext cx="4572000" cy="274331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o-MD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ebas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Aplicarea design patterns în dezvoltarea aplicației de agenție de turism aduce multiple beneficii și îmbunătățește calitatea și eficiența proiectului. </a:t>
            </a:r>
            <a:endParaRPr lang="ru-RU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o-MD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ebas Neue" panose="020B0604020202020204" charset="0"/>
                <a:ea typeface="Calibri" panose="020F0502020204030204" pitchFamily="34" charset="0"/>
              </a:rPr>
              <a:t>Utilizarea design patterns în crearea unei aplicații de agenție de turism oferă o structură clară și modulară, care facilitează dezvoltarea, întreținerea și extinderea ulterioară a aplicației. </a:t>
            </a:r>
            <a:endParaRPr lang="ru-RU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42"/>
          <p:cNvSpPr txBox="1">
            <a:spLocks noGrp="1"/>
          </p:cNvSpPr>
          <p:nvPr>
            <p:ph type="title"/>
          </p:nvPr>
        </p:nvSpPr>
        <p:spPr>
          <a:xfrm>
            <a:off x="2315282" y="1295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 smtClean="0"/>
              <a:t>Mulțumesc pentru atenție!</a:t>
            </a:r>
            <a:endParaRPr dirty="0"/>
          </a:p>
        </p:txBody>
      </p:sp>
      <p:sp>
        <p:nvSpPr>
          <p:cNvPr id="1200" name="Google Shape;1200;p42"/>
          <p:cNvSpPr/>
          <p:nvPr/>
        </p:nvSpPr>
        <p:spPr>
          <a:xfrm rot="10800000" flipH="1">
            <a:off x="3023790" y="2395507"/>
            <a:ext cx="3041000" cy="1575825"/>
          </a:xfrm>
          <a:custGeom>
            <a:avLst/>
            <a:gdLst/>
            <a:ahLst/>
            <a:cxnLst/>
            <a:rect l="l" t="t" r="r" b="b"/>
            <a:pathLst>
              <a:path w="121640" h="63033" fill="none" extrusionOk="0">
                <a:moveTo>
                  <a:pt x="121600" y="0"/>
                </a:moveTo>
                <a:cubicBezTo>
                  <a:pt x="121627" y="735"/>
                  <a:pt x="121640" y="1472"/>
                  <a:pt x="121640" y="2213"/>
                </a:cubicBezTo>
                <a:cubicBezTo>
                  <a:pt x="121640" y="35802"/>
                  <a:pt x="94411" y="63032"/>
                  <a:pt x="60820" y="63032"/>
                </a:cubicBezTo>
                <a:cubicBezTo>
                  <a:pt x="27230" y="63032"/>
                  <a:pt x="0" y="35802"/>
                  <a:pt x="0" y="2213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42"/>
          <p:cNvSpPr/>
          <p:nvPr/>
        </p:nvSpPr>
        <p:spPr>
          <a:xfrm flipH="1">
            <a:off x="2969791" y="3367904"/>
            <a:ext cx="229800" cy="229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02" name="Google Shape;1202;p42"/>
          <p:cNvSpPr/>
          <p:nvPr/>
        </p:nvSpPr>
        <p:spPr>
          <a:xfrm flipH="1">
            <a:off x="5888991" y="3367904"/>
            <a:ext cx="229800" cy="229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03" name="Google Shape;1203;p42"/>
          <p:cNvSpPr/>
          <p:nvPr/>
        </p:nvSpPr>
        <p:spPr>
          <a:xfrm flipH="1">
            <a:off x="4429390" y="2273204"/>
            <a:ext cx="229800" cy="229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04" name="Google Shape;1204;p42"/>
          <p:cNvSpPr/>
          <p:nvPr/>
        </p:nvSpPr>
        <p:spPr>
          <a:xfrm flipH="1">
            <a:off x="5331340" y="2573704"/>
            <a:ext cx="229800" cy="229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05" name="Google Shape;1205;p42"/>
          <p:cNvSpPr/>
          <p:nvPr/>
        </p:nvSpPr>
        <p:spPr>
          <a:xfrm flipH="1">
            <a:off x="3528315" y="2573704"/>
            <a:ext cx="229800" cy="229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206" name="Google Shape;1206;p42"/>
          <p:cNvGrpSpPr/>
          <p:nvPr/>
        </p:nvGrpSpPr>
        <p:grpSpPr>
          <a:xfrm rot="659545">
            <a:off x="3645275" y="2670150"/>
            <a:ext cx="1888743" cy="1408539"/>
            <a:chOff x="1062800" y="1986296"/>
            <a:chExt cx="2169540" cy="1617945"/>
          </a:xfrm>
        </p:grpSpPr>
        <p:sp>
          <p:nvSpPr>
            <p:cNvPr id="1207" name="Google Shape;1207;p42"/>
            <p:cNvSpPr/>
            <p:nvPr/>
          </p:nvSpPr>
          <p:spPr>
            <a:xfrm>
              <a:off x="1062800" y="1986296"/>
              <a:ext cx="2169540" cy="1617945"/>
            </a:xfrm>
            <a:custGeom>
              <a:avLst/>
              <a:gdLst/>
              <a:ahLst/>
              <a:cxnLst/>
              <a:rect l="l" t="t" r="r" b="b"/>
              <a:pathLst>
                <a:path w="66074" h="49275" extrusionOk="0">
                  <a:moveTo>
                    <a:pt x="65878" y="35219"/>
                  </a:moveTo>
                  <a:lnTo>
                    <a:pt x="65308" y="32298"/>
                  </a:lnTo>
                  <a:lnTo>
                    <a:pt x="60694" y="33188"/>
                  </a:lnTo>
                  <a:lnTo>
                    <a:pt x="54601" y="1710"/>
                  </a:lnTo>
                  <a:cubicBezTo>
                    <a:pt x="54387" y="677"/>
                    <a:pt x="53390" y="0"/>
                    <a:pt x="52374" y="196"/>
                  </a:cubicBezTo>
                  <a:lnTo>
                    <a:pt x="1693" y="10012"/>
                  </a:lnTo>
                  <a:cubicBezTo>
                    <a:pt x="677" y="10208"/>
                    <a:pt x="0" y="11205"/>
                    <a:pt x="196" y="12239"/>
                  </a:cubicBezTo>
                  <a:lnTo>
                    <a:pt x="6307" y="43752"/>
                  </a:lnTo>
                  <a:lnTo>
                    <a:pt x="1693" y="44643"/>
                  </a:lnTo>
                  <a:lnTo>
                    <a:pt x="2263" y="47547"/>
                  </a:lnTo>
                  <a:cubicBezTo>
                    <a:pt x="2459" y="48598"/>
                    <a:pt x="3474" y="49275"/>
                    <a:pt x="4525" y="49079"/>
                  </a:cubicBezTo>
                  <a:lnTo>
                    <a:pt x="64346" y="37481"/>
                  </a:lnTo>
                  <a:cubicBezTo>
                    <a:pt x="65397" y="37286"/>
                    <a:pt x="66074" y="36270"/>
                    <a:pt x="65878" y="3521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1062800" y="1986854"/>
              <a:ext cx="1993479" cy="1436072"/>
            </a:xfrm>
            <a:custGeom>
              <a:avLst/>
              <a:gdLst/>
              <a:ahLst/>
              <a:cxnLst/>
              <a:rect l="l" t="t" r="r" b="b"/>
              <a:pathLst>
                <a:path w="60712" h="43736" fill="none" extrusionOk="0">
                  <a:moveTo>
                    <a:pt x="60712" y="33189"/>
                  </a:moveTo>
                  <a:lnTo>
                    <a:pt x="6307" y="43735"/>
                  </a:lnTo>
                  <a:lnTo>
                    <a:pt x="196" y="12239"/>
                  </a:lnTo>
                  <a:cubicBezTo>
                    <a:pt x="0" y="11206"/>
                    <a:pt x="677" y="10209"/>
                    <a:pt x="1710" y="10013"/>
                  </a:cubicBezTo>
                  <a:lnTo>
                    <a:pt x="52357" y="197"/>
                  </a:lnTo>
                  <a:cubicBezTo>
                    <a:pt x="53390" y="1"/>
                    <a:pt x="54387" y="678"/>
                    <a:pt x="54583" y="17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1163997" y="2090415"/>
              <a:ext cx="1791675" cy="1259977"/>
            </a:xfrm>
            <a:custGeom>
              <a:avLst/>
              <a:gdLst/>
              <a:ahLst/>
              <a:cxnLst/>
              <a:rect l="l" t="t" r="r" b="b"/>
              <a:pathLst>
                <a:path w="54566" h="38373" fill="none" extrusionOk="0">
                  <a:moveTo>
                    <a:pt x="0" y="9495"/>
                  </a:moveTo>
                  <a:lnTo>
                    <a:pt x="48972" y="0"/>
                  </a:lnTo>
                  <a:lnTo>
                    <a:pt x="54565" y="28895"/>
                  </a:lnTo>
                  <a:lnTo>
                    <a:pt x="5612" y="3837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1118356" y="3046759"/>
              <a:ext cx="2113983" cy="557473"/>
            </a:xfrm>
            <a:custGeom>
              <a:avLst/>
              <a:gdLst/>
              <a:ahLst/>
              <a:cxnLst/>
              <a:rect l="l" t="t" r="r" b="b"/>
              <a:pathLst>
                <a:path w="64382" h="16978" fill="none" extrusionOk="0">
                  <a:moveTo>
                    <a:pt x="1" y="12346"/>
                  </a:moveTo>
                  <a:lnTo>
                    <a:pt x="63616" y="1"/>
                  </a:lnTo>
                  <a:lnTo>
                    <a:pt x="64186" y="2922"/>
                  </a:lnTo>
                  <a:cubicBezTo>
                    <a:pt x="64382" y="3973"/>
                    <a:pt x="63705" y="4989"/>
                    <a:pt x="62654" y="5184"/>
                  </a:cubicBezTo>
                  <a:lnTo>
                    <a:pt x="2833" y="16782"/>
                  </a:lnTo>
                  <a:cubicBezTo>
                    <a:pt x="1782" y="16978"/>
                    <a:pt x="767" y="16301"/>
                    <a:pt x="571" y="152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1884028" y="3195336"/>
              <a:ext cx="567422" cy="149760"/>
            </a:xfrm>
            <a:custGeom>
              <a:avLst/>
              <a:gdLst/>
              <a:ahLst/>
              <a:cxnLst/>
              <a:rect l="l" t="t" r="r" b="b"/>
              <a:pathLst>
                <a:path w="17281" h="4561" fill="none" extrusionOk="0">
                  <a:moveTo>
                    <a:pt x="1" y="3314"/>
                  </a:moveTo>
                  <a:lnTo>
                    <a:pt x="17067" y="0"/>
                  </a:lnTo>
                  <a:lnTo>
                    <a:pt x="17227" y="784"/>
                  </a:lnTo>
                  <a:cubicBezTo>
                    <a:pt x="17281" y="1069"/>
                    <a:pt x="17085" y="1336"/>
                    <a:pt x="16817" y="1390"/>
                  </a:cubicBezTo>
                  <a:lnTo>
                    <a:pt x="767" y="4507"/>
                  </a:lnTo>
                  <a:cubicBezTo>
                    <a:pt x="482" y="4561"/>
                    <a:pt x="214" y="4383"/>
                    <a:pt x="161" y="40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1365799" y="2636719"/>
              <a:ext cx="115842" cy="432897"/>
            </a:xfrm>
            <a:custGeom>
              <a:avLst/>
              <a:gdLst/>
              <a:ahLst/>
              <a:cxnLst/>
              <a:rect l="l" t="t" r="r" b="b"/>
              <a:pathLst>
                <a:path w="3528" h="13184" fill="none" extrusionOk="0">
                  <a:moveTo>
                    <a:pt x="2530" y="13183"/>
                  </a:moveTo>
                  <a:lnTo>
                    <a:pt x="0" y="197"/>
                  </a:lnTo>
                  <a:lnTo>
                    <a:pt x="998" y="1"/>
                  </a:lnTo>
                  <a:lnTo>
                    <a:pt x="3527" y="1298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1549443" y="2765989"/>
              <a:ext cx="84846" cy="267934"/>
            </a:xfrm>
            <a:custGeom>
              <a:avLst/>
              <a:gdLst/>
              <a:ahLst/>
              <a:cxnLst/>
              <a:rect l="l" t="t" r="r" b="b"/>
              <a:pathLst>
                <a:path w="2584" h="8160" fill="none" extrusionOk="0">
                  <a:moveTo>
                    <a:pt x="998" y="1"/>
                  </a:moveTo>
                  <a:lnTo>
                    <a:pt x="2584" y="7964"/>
                  </a:lnTo>
                  <a:lnTo>
                    <a:pt x="1586" y="8160"/>
                  </a:lnTo>
                  <a:lnTo>
                    <a:pt x="1" y="19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1641873" y="2453633"/>
              <a:ext cx="139844" cy="551037"/>
            </a:xfrm>
            <a:custGeom>
              <a:avLst/>
              <a:gdLst/>
              <a:ahLst/>
              <a:cxnLst/>
              <a:rect l="l" t="t" r="r" b="b"/>
              <a:pathLst>
                <a:path w="4259" h="16782" fill="none" extrusionOk="0">
                  <a:moveTo>
                    <a:pt x="3261" y="16782"/>
                  </a:moveTo>
                  <a:lnTo>
                    <a:pt x="0" y="197"/>
                  </a:lnTo>
                  <a:lnTo>
                    <a:pt x="998" y="1"/>
                  </a:lnTo>
                  <a:lnTo>
                    <a:pt x="4258" y="1658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1831985" y="2644337"/>
              <a:ext cx="97126" cy="331108"/>
            </a:xfrm>
            <a:custGeom>
              <a:avLst/>
              <a:gdLst/>
              <a:ahLst/>
              <a:cxnLst/>
              <a:rect l="l" t="t" r="r" b="b"/>
              <a:pathLst>
                <a:path w="2958" h="10084" fill="none" extrusionOk="0">
                  <a:moveTo>
                    <a:pt x="1960" y="10083"/>
                  </a:moveTo>
                  <a:lnTo>
                    <a:pt x="0" y="196"/>
                  </a:lnTo>
                  <a:lnTo>
                    <a:pt x="998" y="0"/>
                  </a:lnTo>
                  <a:lnTo>
                    <a:pt x="2957" y="988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2"/>
            <p:cNvSpPr/>
            <p:nvPr/>
          </p:nvSpPr>
          <p:spPr>
            <a:xfrm>
              <a:off x="1959483" y="2513293"/>
              <a:ext cx="117024" cy="433488"/>
            </a:xfrm>
            <a:custGeom>
              <a:avLst/>
              <a:gdLst/>
              <a:ahLst/>
              <a:cxnLst/>
              <a:rect l="l" t="t" r="r" b="b"/>
              <a:pathLst>
                <a:path w="3564" h="13202" fill="none" extrusionOk="0">
                  <a:moveTo>
                    <a:pt x="2566" y="13201"/>
                  </a:moveTo>
                  <a:lnTo>
                    <a:pt x="1" y="197"/>
                  </a:lnTo>
                  <a:lnTo>
                    <a:pt x="998" y="1"/>
                  </a:lnTo>
                  <a:lnTo>
                    <a:pt x="3564" y="1300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2"/>
            <p:cNvSpPr/>
            <p:nvPr/>
          </p:nvSpPr>
          <p:spPr>
            <a:xfrm>
              <a:off x="2106877" y="2484629"/>
              <a:ext cx="117024" cy="432897"/>
            </a:xfrm>
            <a:custGeom>
              <a:avLst/>
              <a:gdLst/>
              <a:ahLst/>
              <a:cxnLst/>
              <a:rect l="l" t="t" r="r" b="b"/>
              <a:pathLst>
                <a:path w="3564" h="13184" fill="none" extrusionOk="0">
                  <a:moveTo>
                    <a:pt x="2566" y="13184"/>
                  </a:moveTo>
                  <a:lnTo>
                    <a:pt x="1" y="197"/>
                  </a:lnTo>
                  <a:lnTo>
                    <a:pt x="998" y="1"/>
                  </a:lnTo>
                  <a:lnTo>
                    <a:pt x="3564" y="1298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2254305" y="2455406"/>
              <a:ext cx="116991" cy="433455"/>
            </a:xfrm>
            <a:custGeom>
              <a:avLst/>
              <a:gdLst/>
              <a:ahLst/>
              <a:cxnLst/>
              <a:rect l="l" t="t" r="r" b="b"/>
              <a:pathLst>
                <a:path w="3563" h="13201" fill="none" extrusionOk="0">
                  <a:moveTo>
                    <a:pt x="2565" y="13201"/>
                  </a:moveTo>
                  <a:lnTo>
                    <a:pt x="0" y="196"/>
                  </a:lnTo>
                  <a:lnTo>
                    <a:pt x="998" y="0"/>
                  </a:lnTo>
                  <a:lnTo>
                    <a:pt x="3563" y="1300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2478303" y="2670637"/>
              <a:ext cx="67903" cy="183712"/>
            </a:xfrm>
            <a:custGeom>
              <a:avLst/>
              <a:gdLst/>
              <a:ahLst/>
              <a:cxnLst/>
              <a:rect l="l" t="t" r="r" b="b"/>
              <a:pathLst>
                <a:path w="2068" h="5595" fill="none" extrusionOk="0">
                  <a:moveTo>
                    <a:pt x="1070" y="5595"/>
                  </a:moveTo>
                  <a:lnTo>
                    <a:pt x="1" y="197"/>
                  </a:lnTo>
                  <a:lnTo>
                    <a:pt x="999" y="1"/>
                  </a:lnTo>
                  <a:lnTo>
                    <a:pt x="2067" y="539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1399126" y="2873030"/>
              <a:ext cx="1336023" cy="256244"/>
            </a:xfrm>
            <a:custGeom>
              <a:avLst/>
              <a:gdLst/>
              <a:ahLst/>
              <a:cxnLst/>
              <a:rect l="l" t="t" r="r" b="b"/>
              <a:pathLst>
                <a:path w="40689" h="7804" fill="none" extrusionOk="0">
                  <a:moveTo>
                    <a:pt x="40688" y="1"/>
                  </a:moveTo>
                  <a:lnTo>
                    <a:pt x="1" y="780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4401300" cy="13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</a:t>
            </a:r>
            <a:r>
              <a:rPr lang="en" dirty="0" smtClean="0"/>
              <a:t>PROJECT</a:t>
            </a:r>
            <a:endParaRPr dirty="0"/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1"/>
          </p:nvPr>
        </p:nvSpPr>
        <p:spPr>
          <a:xfrm>
            <a:off x="526748" y="1198117"/>
            <a:ext cx="6233400" cy="25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ro-RO" sz="1600" dirty="0" smtClean="0"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 lvl="0"/>
            <a:r>
              <a:rPr lang="ro-RO" sz="1600" dirty="0" smtClean="0"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Design </a:t>
            </a:r>
            <a:r>
              <a:rPr lang="ro-RO" sz="1600" dirty="0"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pattern reprezintă soluții recurente și testate în proiectarea software, care abordează probleme comune și facilitează dezvoltarea de aplicații robuste și flexibile</a:t>
            </a:r>
            <a:r>
              <a:rPr lang="ro-RO" sz="1600" dirty="0" smtClean="0"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</a:t>
            </a:r>
            <a:r>
              <a:rPr lang="ro-RO" sz="1600" dirty="0"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Î</a:t>
            </a:r>
            <a:r>
              <a:rPr lang="ro-RO" sz="1600" dirty="0" smtClean="0"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n </a:t>
            </a:r>
            <a:r>
              <a:rPr lang="ro-RO" sz="1600" dirty="0"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lucrarea dată, pentru dezvoltarea aplicației agenției de turism, s-a utilizat limbajul de programare C#, au fost aplicate diferite tipuri de șabloane de proiectare</a:t>
            </a:r>
            <a:r>
              <a:rPr lang="ro-RO" sz="1600" dirty="0" smtClean="0"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cele </a:t>
            </a:r>
            <a:r>
              <a:rPr lang="ro-RO" sz="1600" dirty="0"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creaționale, structurale și </a:t>
            </a:r>
            <a:r>
              <a:rPr lang="ro-RO" sz="1600" dirty="0" smtClean="0"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comportamentale. </a:t>
            </a:r>
            <a:r>
              <a:rPr lang="ro-RO" sz="1600" dirty="0"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Agenția de turism oferă o gamă largă de tururi în toată lumea, spre exemplu Turcia, Grecia, Egipt, respectiv cu </a:t>
            </a:r>
            <a:r>
              <a:rPr lang="ro-RO" sz="1600" dirty="0" smtClean="0"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prețuri, tipuri de hotel și zbor corespunzătoare, </a:t>
            </a:r>
            <a:r>
              <a:rPr lang="ro-RO" sz="1600" dirty="0"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 placul și buzunarul fiecăruia din clienții agenției.</a:t>
            </a:r>
            <a:endParaRPr sz="1600" dirty="0"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16"/>
          <p:cNvGrpSpPr/>
          <p:nvPr/>
        </p:nvGrpSpPr>
        <p:grpSpPr>
          <a:xfrm>
            <a:off x="7862872" y="3134764"/>
            <a:ext cx="695830" cy="243805"/>
            <a:chOff x="2271950" y="2722775"/>
            <a:chExt cx="575875" cy="201775"/>
          </a:xfrm>
        </p:grpSpPr>
        <p:sp>
          <p:nvSpPr>
            <p:cNvPr id="149" name="Google Shape;149;p1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6"/>
          <p:cNvSpPr/>
          <p:nvPr/>
        </p:nvSpPr>
        <p:spPr>
          <a:xfrm rot="7201932">
            <a:off x="8171962" y="167840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/>
          <p:nvPr/>
        </p:nvSpPr>
        <p:spPr>
          <a:xfrm rot="7198898">
            <a:off x="7394787" y="21615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"/>
          <p:cNvSpPr/>
          <p:nvPr/>
        </p:nvSpPr>
        <p:spPr>
          <a:xfrm rot="-1685758">
            <a:off x="7153853" y="16955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7513458" y="1607050"/>
            <a:ext cx="301803" cy="301803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8317494" y="2456017"/>
            <a:ext cx="107827" cy="10781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720000" y="539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 smtClean="0"/>
              <a:t>Design patterns</a:t>
            </a:r>
            <a:endParaRPr dirty="0"/>
          </a:p>
        </p:txBody>
      </p:sp>
      <p:grpSp>
        <p:nvGrpSpPr>
          <p:cNvPr id="164" name="Google Shape;164;p17"/>
          <p:cNvGrpSpPr/>
          <p:nvPr/>
        </p:nvGrpSpPr>
        <p:grpSpPr>
          <a:xfrm>
            <a:off x="1632109" y="1231627"/>
            <a:ext cx="2308364" cy="1618329"/>
            <a:chOff x="1086000" y="1278175"/>
            <a:chExt cx="2308364" cy="1618329"/>
          </a:xfrm>
        </p:grpSpPr>
        <p:grpSp>
          <p:nvGrpSpPr>
            <p:cNvPr id="165" name="Google Shape;165;p17"/>
            <p:cNvGrpSpPr/>
            <p:nvPr/>
          </p:nvGrpSpPr>
          <p:grpSpPr>
            <a:xfrm>
              <a:off x="1086000" y="1278175"/>
              <a:ext cx="2308364" cy="869740"/>
              <a:chOff x="1086000" y="1278175"/>
              <a:chExt cx="2308364" cy="869740"/>
            </a:xfrm>
          </p:grpSpPr>
          <p:sp>
            <p:nvSpPr>
              <p:cNvPr id="166" name="Google Shape;166;p17"/>
              <p:cNvSpPr txBox="1"/>
              <p:nvPr/>
            </p:nvSpPr>
            <p:spPr>
              <a:xfrm>
                <a:off x="1086000" y="1690715"/>
                <a:ext cx="230836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-MD" sz="2700" dirty="0" smtClean="0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Abstract factory</a:t>
                </a:r>
                <a:endParaRPr sz="2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67" name="Google Shape;167;p17"/>
              <p:cNvSpPr txBox="1"/>
              <p:nvPr/>
            </p:nvSpPr>
            <p:spPr>
              <a:xfrm>
                <a:off x="1086000" y="1278175"/>
                <a:ext cx="2076600" cy="5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-MD" dirty="0" smtClean="0">
                    <a:solidFill>
                      <a:schemeClr val="dk1"/>
                    </a:solidFill>
                    <a:latin typeface="Times New Roman" panose="02020603050405020304" pitchFamily="18" charset="0"/>
                    <a:ea typeface="Arimo"/>
                    <a:cs typeface="Times New Roman" panose="02020603050405020304" pitchFamily="18" charset="0"/>
                    <a:sym typeface="Arimo"/>
                  </a:rPr>
                  <a:t>Creational Design Pattern</a:t>
                </a:r>
                <a:endParaRPr dirty="0">
                  <a:solidFill>
                    <a:schemeClr val="dk1"/>
                  </a:solidFill>
                  <a:latin typeface="Times New Roman" panose="02020603050405020304" pitchFamily="18" charset="0"/>
                  <a:ea typeface="Arimo"/>
                  <a:cs typeface="Times New Roman" panose="02020603050405020304" pitchFamily="18" charset="0"/>
                  <a:sym typeface="Arimo"/>
                </a:endParaRPr>
              </a:p>
            </p:txBody>
          </p:sp>
        </p:grpSp>
        <p:sp>
          <p:nvSpPr>
            <p:cNvPr id="168" name="Google Shape;168;p17"/>
            <p:cNvSpPr/>
            <p:nvPr/>
          </p:nvSpPr>
          <p:spPr>
            <a:xfrm>
              <a:off x="1792200" y="2230504"/>
              <a:ext cx="664200" cy="666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01</a:t>
              </a:r>
              <a:endParaRPr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69" name="Google Shape;169;p17"/>
          <p:cNvGrpSpPr/>
          <p:nvPr/>
        </p:nvGrpSpPr>
        <p:grpSpPr>
          <a:xfrm>
            <a:off x="2353384" y="2860114"/>
            <a:ext cx="3174177" cy="1640083"/>
            <a:chOff x="1807275" y="2906662"/>
            <a:chExt cx="3174177" cy="1640083"/>
          </a:xfrm>
        </p:grpSpPr>
        <p:grpSp>
          <p:nvGrpSpPr>
            <p:cNvPr id="170" name="Google Shape;170;p17"/>
            <p:cNvGrpSpPr/>
            <p:nvPr/>
          </p:nvGrpSpPr>
          <p:grpSpPr>
            <a:xfrm>
              <a:off x="1807275" y="3741330"/>
              <a:ext cx="3174177" cy="805415"/>
              <a:chOff x="1807275" y="3741330"/>
              <a:chExt cx="3174177" cy="805415"/>
            </a:xfrm>
          </p:grpSpPr>
          <p:sp>
            <p:nvSpPr>
              <p:cNvPr id="171" name="Google Shape;171;p17"/>
              <p:cNvSpPr txBox="1"/>
              <p:nvPr/>
            </p:nvSpPr>
            <p:spPr>
              <a:xfrm>
                <a:off x="1807275" y="3741330"/>
                <a:ext cx="3174177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-MD" sz="2700" dirty="0" smtClean="0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Chain of responsibility</a:t>
                </a:r>
                <a:endParaRPr sz="2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72" name="Google Shape;172;p17"/>
              <p:cNvSpPr txBox="1"/>
              <p:nvPr/>
            </p:nvSpPr>
            <p:spPr>
              <a:xfrm>
                <a:off x="2309850" y="3998045"/>
                <a:ext cx="2076600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-MD" dirty="0" smtClean="0">
                    <a:solidFill>
                      <a:schemeClr val="dk1"/>
                    </a:solidFill>
                    <a:latin typeface="Times New Roman" panose="02020603050405020304" pitchFamily="18" charset="0"/>
                    <a:ea typeface="Arimo"/>
                    <a:cs typeface="Times New Roman" panose="02020603050405020304" pitchFamily="18" charset="0"/>
                    <a:sym typeface="Arimo"/>
                  </a:rPr>
                  <a:t>Behavioral Desgn Pattern</a:t>
                </a:r>
                <a:endParaRPr dirty="0">
                  <a:solidFill>
                    <a:schemeClr val="dk1"/>
                  </a:solidFill>
                  <a:latin typeface="Times New Roman" panose="02020603050405020304" pitchFamily="18" charset="0"/>
                  <a:ea typeface="Arimo"/>
                  <a:cs typeface="Times New Roman" panose="02020603050405020304" pitchFamily="18" charset="0"/>
                  <a:sym typeface="Arimo"/>
                </a:endParaRPr>
              </a:p>
            </p:txBody>
          </p:sp>
        </p:grpSp>
        <p:sp>
          <p:nvSpPr>
            <p:cNvPr id="173" name="Google Shape;173;p17"/>
            <p:cNvSpPr/>
            <p:nvPr/>
          </p:nvSpPr>
          <p:spPr>
            <a:xfrm>
              <a:off x="3016050" y="2906662"/>
              <a:ext cx="664200" cy="666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05</a:t>
              </a:r>
              <a:endParaRPr sz="26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74" name="Google Shape;174;p17"/>
          <p:cNvGrpSpPr/>
          <p:nvPr/>
        </p:nvGrpSpPr>
        <p:grpSpPr>
          <a:xfrm>
            <a:off x="5303659" y="2860114"/>
            <a:ext cx="2076600" cy="1618513"/>
            <a:chOff x="4757550" y="2906662"/>
            <a:chExt cx="2076600" cy="1618513"/>
          </a:xfrm>
        </p:grpSpPr>
        <p:grpSp>
          <p:nvGrpSpPr>
            <p:cNvPr id="175" name="Google Shape;175;p17"/>
            <p:cNvGrpSpPr/>
            <p:nvPr/>
          </p:nvGrpSpPr>
          <p:grpSpPr>
            <a:xfrm>
              <a:off x="4757550" y="3656996"/>
              <a:ext cx="2076600" cy="868179"/>
              <a:chOff x="4757550" y="3656996"/>
              <a:chExt cx="2076600" cy="868179"/>
            </a:xfrm>
          </p:grpSpPr>
          <p:sp>
            <p:nvSpPr>
              <p:cNvPr id="176" name="Google Shape;176;p17"/>
              <p:cNvSpPr txBox="1"/>
              <p:nvPr/>
            </p:nvSpPr>
            <p:spPr>
              <a:xfrm>
                <a:off x="4757550" y="3656996"/>
                <a:ext cx="2076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-MD" sz="2700" dirty="0" smtClean="0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bridge</a:t>
                </a:r>
                <a:endParaRPr sz="2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77" name="Google Shape;177;p17"/>
              <p:cNvSpPr txBox="1"/>
              <p:nvPr/>
            </p:nvSpPr>
            <p:spPr>
              <a:xfrm>
                <a:off x="4757550" y="3976475"/>
                <a:ext cx="2076600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-MD" dirty="0" smtClean="0">
                    <a:solidFill>
                      <a:schemeClr val="dk1"/>
                    </a:solidFill>
                    <a:latin typeface="Times New Roman" panose="02020603050405020304" pitchFamily="18" charset="0"/>
                    <a:ea typeface="Arimo"/>
                    <a:cs typeface="Times New Roman" panose="02020603050405020304" pitchFamily="18" charset="0"/>
                    <a:sym typeface="Arimo"/>
                  </a:rPr>
                  <a:t>Structural Design Pattern</a:t>
                </a:r>
                <a:endParaRPr dirty="0">
                  <a:solidFill>
                    <a:schemeClr val="dk1"/>
                  </a:solidFill>
                  <a:latin typeface="Times New Roman" panose="02020603050405020304" pitchFamily="18" charset="0"/>
                  <a:ea typeface="Arimo"/>
                  <a:cs typeface="Times New Roman" panose="02020603050405020304" pitchFamily="18" charset="0"/>
                  <a:sym typeface="Arimo"/>
                </a:endParaRPr>
              </a:p>
            </p:txBody>
          </p:sp>
        </p:grpSp>
        <p:sp>
          <p:nvSpPr>
            <p:cNvPr id="178" name="Google Shape;178;p17"/>
            <p:cNvSpPr/>
            <p:nvPr/>
          </p:nvSpPr>
          <p:spPr>
            <a:xfrm>
              <a:off x="5463750" y="2906662"/>
              <a:ext cx="664200" cy="666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04</a:t>
              </a:r>
              <a:endParaRPr sz="26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79" name="Google Shape;179;p17"/>
          <p:cNvGrpSpPr/>
          <p:nvPr/>
        </p:nvGrpSpPr>
        <p:grpSpPr>
          <a:xfrm>
            <a:off x="4079809" y="1231626"/>
            <a:ext cx="2076600" cy="1618330"/>
            <a:chOff x="3533700" y="1278174"/>
            <a:chExt cx="2076600" cy="1618330"/>
          </a:xfrm>
        </p:grpSpPr>
        <p:grpSp>
          <p:nvGrpSpPr>
            <p:cNvPr id="180" name="Google Shape;180;p17"/>
            <p:cNvGrpSpPr/>
            <p:nvPr/>
          </p:nvGrpSpPr>
          <p:grpSpPr>
            <a:xfrm>
              <a:off x="3533700" y="1278174"/>
              <a:ext cx="2076600" cy="878533"/>
              <a:chOff x="3533700" y="1278174"/>
              <a:chExt cx="2076600" cy="878533"/>
            </a:xfrm>
          </p:grpSpPr>
          <p:sp>
            <p:nvSpPr>
              <p:cNvPr id="181" name="Google Shape;181;p17"/>
              <p:cNvSpPr txBox="1"/>
              <p:nvPr/>
            </p:nvSpPr>
            <p:spPr>
              <a:xfrm>
                <a:off x="3533700" y="1699507"/>
                <a:ext cx="2076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-MD" sz="2700" dirty="0" smtClean="0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factory method</a:t>
                </a:r>
                <a:endParaRPr sz="2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82" name="Google Shape;182;p17"/>
              <p:cNvSpPr txBox="1"/>
              <p:nvPr/>
            </p:nvSpPr>
            <p:spPr>
              <a:xfrm>
                <a:off x="3533700" y="1278174"/>
                <a:ext cx="2076600" cy="5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-MD" dirty="0" smtClean="0">
                    <a:solidFill>
                      <a:schemeClr val="dk1"/>
                    </a:solidFill>
                    <a:latin typeface="Times New Roman" panose="02020603050405020304" pitchFamily="18" charset="0"/>
                    <a:ea typeface="Arimo"/>
                    <a:cs typeface="Times New Roman" panose="02020603050405020304" pitchFamily="18" charset="0"/>
                    <a:sym typeface="Arimo"/>
                  </a:rPr>
                  <a:t>Creational Design Pattern</a:t>
                </a:r>
                <a:endParaRPr dirty="0">
                  <a:solidFill>
                    <a:schemeClr val="dk1"/>
                  </a:solidFill>
                  <a:latin typeface="Times New Roman" panose="02020603050405020304" pitchFamily="18" charset="0"/>
                  <a:ea typeface="Arimo"/>
                  <a:cs typeface="Times New Roman" panose="02020603050405020304" pitchFamily="18" charset="0"/>
                  <a:sym typeface="Arimo"/>
                </a:endParaRPr>
              </a:p>
            </p:txBody>
          </p:sp>
        </p:grpSp>
        <p:sp>
          <p:nvSpPr>
            <p:cNvPr id="183" name="Google Shape;183;p17"/>
            <p:cNvSpPr/>
            <p:nvPr/>
          </p:nvSpPr>
          <p:spPr>
            <a:xfrm>
              <a:off x="4239900" y="2230504"/>
              <a:ext cx="664200" cy="666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02</a:t>
              </a:r>
              <a:endParaRPr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84" name="Google Shape;184;p17"/>
          <p:cNvGrpSpPr/>
          <p:nvPr/>
        </p:nvGrpSpPr>
        <p:grpSpPr>
          <a:xfrm>
            <a:off x="6527509" y="1231626"/>
            <a:ext cx="2076600" cy="1618330"/>
            <a:chOff x="5981400" y="1278174"/>
            <a:chExt cx="2076600" cy="1618330"/>
          </a:xfrm>
        </p:grpSpPr>
        <p:grpSp>
          <p:nvGrpSpPr>
            <p:cNvPr id="185" name="Google Shape;185;p17"/>
            <p:cNvGrpSpPr/>
            <p:nvPr/>
          </p:nvGrpSpPr>
          <p:grpSpPr>
            <a:xfrm>
              <a:off x="5981400" y="1278174"/>
              <a:ext cx="2076600" cy="869741"/>
              <a:chOff x="5981400" y="1278174"/>
              <a:chExt cx="2076600" cy="869741"/>
            </a:xfrm>
          </p:grpSpPr>
          <p:sp>
            <p:nvSpPr>
              <p:cNvPr id="186" name="Google Shape;186;p17"/>
              <p:cNvSpPr txBox="1"/>
              <p:nvPr/>
            </p:nvSpPr>
            <p:spPr>
              <a:xfrm>
                <a:off x="5981400" y="1690715"/>
                <a:ext cx="2076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-MD" sz="2700" dirty="0" smtClean="0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facade</a:t>
                </a:r>
                <a:endParaRPr sz="2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87" name="Google Shape;187;p17"/>
              <p:cNvSpPr txBox="1"/>
              <p:nvPr/>
            </p:nvSpPr>
            <p:spPr>
              <a:xfrm>
                <a:off x="5981400" y="1278174"/>
                <a:ext cx="2076600" cy="5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o-MD" dirty="0" smtClean="0">
                    <a:solidFill>
                      <a:schemeClr val="dk1"/>
                    </a:solidFill>
                    <a:latin typeface="Times New Roman" panose="02020603050405020304" pitchFamily="18" charset="0"/>
                    <a:ea typeface="Arimo"/>
                    <a:cs typeface="Times New Roman" panose="02020603050405020304" pitchFamily="18" charset="0"/>
                    <a:sym typeface="Arimo"/>
                  </a:rPr>
                  <a:t>Structural Design Pattern</a:t>
                </a:r>
                <a:endParaRPr dirty="0">
                  <a:solidFill>
                    <a:schemeClr val="dk1"/>
                  </a:solidFill>
                  <a:latin typeface="Times New Roman" panose="02020603050405020304" pitchFamily="18" charset="0"/>
                  <a:ea typeface="Arimo"/>
                  <a:cs typeface="Times New Roman" panose="02020603050405020304" pitchFamily="18" charset="0"/>
                  <a:sym typeface="Arimo"/>
                </a:endParaRPr>
              </a:p>
            </p:txBody>
          </p:sp>
        </p:grpSp>
        <p:sp>
          <p:nvSpPr>
            <p:cNvPr id="188" name="Google Shape;188;p17"/>
            <p:cNvSpPr/>
            <p:nvPr/>
          </p:nvSpPr>
          <p:spPr>
            <a:xfrm>
              <a:off x="6687600" y="2230504"/>
              <a:ext cx="664200" cy="666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03</a:t>
              </a:r>
              <a:endParaRPr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cxnSp>
        <p:nvCxnSpPr>
          <p:cNvPr id="189" name="Google Shape;189;p17"/>
          <p:cNvCxnSpPr>
            <a:stCxn id="168" idx="6"/>
            <a:endCxn id="183" idx="2"/>
          </p:cNvCxnSpPr>
          <p:nvPr/>
        </p:nvCxnSpPr>
        <p:spPr>
          <a:xfrm>
            <a:off x="3002509" y="2516956"/>
            <a:ext cx="178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0" name="Google Shape;190;p17"/>
          <p:cNvCxnSpPr>
            <a:stCxn id="183" idx="6"/>
            <a:endCxn id="188" idx="2"/>
          </p:cNvCxnSpPr>
          <p:nvPr/>
        </p:nvCxnSpPr>
        <p:spPr>
          <a:xfrm>
            <a:off x="5450209" y="2516956"/>
            <a:ext cx="178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1" name="Google Shape;191;p17"/>
          <p:cNvCxnSpPr>
            <a:stCxn id="188" idx="4"/>
            <a:endCxn id="178" idx="6"/>
          </p:cNvCxnSpPr>
          <p:nvPr/>
        </p:nvCxnSpPr>
        <p:spPr>
          <a:xfrm rot="5400000">
            <a:off x="6948409" y="2575756"/>
            <a:ext cx="343200" cy="891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2" name="Google Shape;192;p17"/>
          <p:cNvCxnSpPr>
            <a:stCxn id="178" idx="2"/>
            <a:endCxn id="173" idx="6"/>
          </p:cNvCxnSpPr>
          <p:nvPr/>
        </p:nvCxnSpPr>
        <p:spPr>
          <a:xfrm rot="10800000">
            <a:off x="4226359" y="3193114"/>
            <a:ext cx="178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2" name="Google Shape;173;p17"/>
          <p:cNvSpPr/>
          <p:nvPr/>
        </p:nvSpPr>
        <p:spPr>
          <a:xfrm>
            <a:off x="1207984" y="2862961"/>
            <a:ext cx="664200" cy="666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ro-MD" sz="2600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6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3" name="Google Shape;192;p17"/>
          <p:cNvCxnSpPr>
            <a:stCxn id="173" idx="2"/>
          </p:cNvCxnSpPr>
          <p:nvPr/>
        </p:nvCxnSpPr>
        <p:spPr>
          <a:xfrm flipH="1" flipV="1">
            <a:off x="1905538" y="3193113"/>
            <a:ext cx="1656621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" name="Прямоугольник 2"/>
          <p:cNvSpPr/>
          <p:nvPr/>
        </p:nvSpPr>
        <p:spPr>
          <a:xfrm>
            <a:off x="1010454" y="3621220"/>
            <a:ext cx="112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o-MD" sz="2400" smtClean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strategy</a:t>
            </a:r>
            <a:endParaRPr lang="ro-MD" sz="24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70521" y="3995383"/>
            <a:ext cx="15231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o-MD" dirty="0">
                <a:solidFill>
                  <a:srgbClr val="FFFFFF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Behavioral Desgn </a:t>
            </a:r>
            <a:endParaRPr lang="ro-MD" dirty="0" smtClean="0">
              <a:solidFill>
                <a:srgbClr val="FFFFFF"/>
              </a:solidFill>
              <a:latin typeface="Times New Roman" panose="02020603050405020304" pitchFamily="18" charset="0"/>
              <a:ea typeface="Arimo"/>
              <a:cs typeface="Times New Roman" panose="02020603050405020304" pitchFamily="18" charset="0"/>
              <a:sym typeface="Arimo"/>
            </a:endParaRPr>
          </a:p>
          <a:p>
            <a:pPr lvl="0" algn="ctr"/>
            <a:r>
              <a:rPr lang="ro-MD" dirty="0" smtClean="0">
                <a:solidFill>
                  <a:srgbClr val="FFFFFF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Pattern</a:t>
            </a:r>
            <a:endParaRPr lang="ro-MD" dirty="0">
              <a:solidFill>
                <a:srgbClr val="FFFFFF"/>
              </a:solidFill>
              <a:latin typeface="Times New Roman" panose="02020603050405020304" pitchFamily="18" charset="0"/>
              <a:ea typeface="Arimo"/>
              <a:cs typeface="Times New Roman" panose="02020603050405020304" pitchFamily="18" charset="0"/>
              <a:sym typeface="Arim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>
            <a:spLocks noGrp="1"/>
          </p:cNvSpPr>
          <p:nvPr>
            <p:ph type="title"/>
          </p:nvPr>
        </p:nvSpPr>
        <p:spPr>
          <a:xfrm>
            <a:off x="720000" y="539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 smtClean="0"/>
              <a:t>TYPES OF DESIGN PATTERNS</a:t>
            </a:r>
            <a:endParaRPr dirty="0"/>
          </a:p>
        </p:txBody>
      </p:sp>
      <p:grpSp>
        <p:nvGrpSpPr>
          <p:cNvPr id="198" name="Google Shape;198;p18"/>
          <p:cNvGrpSpPr/>
          <p:nvPr/>
        </p:nvGrpSpPr>
        <p:grpSpPr>
          <a:xfrm>
            <a:off x="963519" y="1589025"/>
            <a:ext cx="2592793" cy="2106764"/>
            <a:chOff x="5534963" y="1497775"/>
            <a:chExt cx="2592793" cy="2106764"/>
          </a:xfrm>
        </p:grpSpPr>
        <p:sp>
          <p:nvSpPr>
            <p:cNvPr id="199" name="Google Shape;199;p18"/>
            <p:cNvSpPr/>
            <p:nvPr/>
          </p:nvSpPr>
          <p:spPr>
            <a:xfrm>
              <a:off x="6797562" y="1743069"/>
              <a:ext cx="408746" cy="388022"/>
            </a:xfrm>
            <a:custGeom>
              <a:avLst/>
              <a:gdLst/>
              <a:ahLst/>
              <a:cxnLst/>
              <a:rect l="l" t="t" r="r" b="b"/>
              <a:pathLst>
                <a:path w="12613" h="11972" extrusionOk="0">
                  <a:moveTo>
                    <a:pt x="6823" y="428"/>
                  </a:moveTo>
                  <a:lnTo>
                    <a:pt x="8266" y="3350"/>
                  </a:lnTo>
                  <a:cubicBezTo>
                    <a:pt x="8355" y="3528"/>
                    <a:pt x="8515" y="3653"/>
                    <a:pt x="8711" y="3670"/>
                  </a:cubicBezTo>
                  <a:lnTo>
                    <a:pt x="11936" y="4134"/>
                  </a:lnTo>
                  <a:cubicBezTo>
                    <a:pt x="12417" y="4205"/>
                    <a:pt x="12613" y="4793"/>
                    <a:pt x="12256" y="5131"/>
                  </a:cubicBezTo>
                  <a:lnTo>
                    <a:pt x="9923" y="7411"/>
                  </a:lnTo>
                  <a:cubicBezTo>
                    <a:pt x="9798" y="7536"/>
                    <a:pt x="9727" y="7732"/>
                    <a:pt x="9762" y="7928"/>
                  </a:cubicBezTo>
                  <a:lnTo>
                    <a:pt x="10315" y="11135"/>
                  </a:lnTo>
                  <a:cubicBezTo>
                    <a:pt x="10386" y="11616"/>
                    <a:pt x="9887" y="11972"/>
                    <a:pt x="9477" y="11740"/>
                  </a:cubicBezTo>
                  <a:lnTo>
                    <a:pt x="6574" y="10226"/>
                  </a:lnTo>
                  <a:cubicBezTo>
                    <a:pt x="6395" y="10137"/>
                    <a:pt x="6200" y="10137"/>
                    <a:pt x="6039" y="10226"/>
                  </a:cubicBezTo>
                  <a:lnTo>
                    <a:pt x="3135" y="11740"/>
                  </a:lnTo>
                  <a:cubicBezTo>
                    <a:pt x="2708" y="11972"/>
                    <a:pt x="2209" y="11616"/>
                    <a:pt x="2298" y="11135"/>
                  </a:cubicBezTo>
                  <a:lnTo>
                    <a:pt x="2850" y="7928"/>
                  </a:lnTo>
                  <a:cubicBezTo>
                    <a:pt x="2886" y="7732"/>
                    <a:pt x="2815" y="7536"/>
                    <a:pt x="2672" y="7411"/>
                  </a:cubicBezTo>
                  <a:lnTo>
                    <a:pt x="339" y="5131"/>
                  </a:lnTo>
                  <a:cubicBezTo>
                    <a:pt x="0" y="4793"/>
                    <a:pt x="196" y="4205"/>
                    <a:pt x="659" y="4134"/>
                  </a:cubicBezTo>
                  <a:lnTo>
                    <a:pt x="3901" y="3670"/>
                  </a:lnTo>
                  <a:cubicBezTo>
                    <a:pt x="4080" y="3653"/>
                    <a:pt x="4258" y="3528"/>
                    <a:pt x="4347" y="3350"/>
                  </a:cubicBezTo>
                  <a:lnTo>
                    <a:pt x="5790" y="428"/>
                  </a:lnTo>
                  <a:cubicBezTo>
                    <a:pt x="6004" y="1"/>
                    <a:pt x="6609" y="1"/>
                    <a:pt x="6823" y="42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" name="Google Shape;200;p18"/>
            <p:cNvGrpSpPr/>
            <p:nvPr/>
          </p:nvGrpSpPr>
          <p:grpSpPr>
            <a:xfrm flipH="1">
              <a:off x="7449767" y="2829259"/>
              <a:ext cx="677989" cy="237584"/>
              <a:chOff x="2271950" y="2722775"/>
              <a:chExt cx="575875" cy="201775"/>
            </a:xfrm>
          </p:grpSpPr>
          <p:sp>
            <p:nvSpPr>
              <p:cNvPr id="201" name="Google Shape;201;p18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8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8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8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8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" name="Google Shape;206;p18"/>
            <p:cNvSpPr/>
            <p:nvPr/>
          </p:nvSpPr>
          <p:spPr>
            <a:xfrm>
              <a:off x="5886606" y="2198858"/>
              <a:ext cx="1832488" cy="1381489"/>
            </a:xfrm>
            <a:custGeom>
              <a:avLst/>
              <a:gdLst/>
              <a:ahLst/>
              <a:cxnLst/>
              <a:rect l="l" t="t" r="r" b="b"/>
              <a:pathLst>
                <a:path w="72790" h="54870" extrusionOk="0">
                  <a:moveTo>
                    <a:pt x="1105" y="13682"/>
                  </a:moveTo>
                  <a:cubicBezTo>
                    <a:pt x="659" y="13860"/>
                    <a:pt x="0" y="14163"/>
                    <a:pt x="0" y="14163"/>
                  </a:cubicBezTo>
                  <a:lnTo>
                    <a:pt x="8658" y="47957"/>
                  </a:lnTo>
                  <a:lnTo>
                    <a:pt x="10653" y="54869"/>
                  </a:lnTo>
                  <a:cubicBezTo>
                    <a:pt x="10653" y="54869"/>
                    <a:pt x="26312" y="46639"/>
                    <a:pt x="41721" y="46906"/>
                  </a:cubicBezTo>
                  <a:cubicBezTo>
                    <a:pt x="57024" y="38765"/>
                    <a:pt x="72789" y="38943"/>
                    <a:pt x="72789" y="38943"/>
                  </a:cubicBezTo>
                  <a:lnTo>
                    <a:pt x="71240" y="33278"/>
                  </a:lnTo>
                  <a:lnTo>
                    <a:pt x="62707" y="1"/>
                  </a:lnTo>
                  <a:cubicBezTo>
                    <a:pt x="62707" y="1"/>
                    <a:pt x="62297" y="1"/>
                    <a:pt x="61549" y="1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6672299" y="2152229"/>
              <a:ext cx="975407" cy="1177349"/>
            </a:xfrm>
            <a:custGeom>
              <a:avLst/>
              <a:gdLst/>
              <a:ahLst/>
              <a:cxnLst/>
              <a:rect l="l" t="t" r="r" b="b"/>
              <a:pathLst>
                <a:path w="38747" h="46763" extrusionOk="0">
                  <a:moveTo>
                    <a:pt x="1" y="7839"/>
                  </a:moveTo>
                  <a:lnTo>
                    <a:pt x="9977" y="46763"/>
                  </a:lnTo>
                  <a:cubicBezTo>
                    <a:pt x="24086" y="38907"/>
                    <a:pt x="38747" y="39388"/>
                    <a:pt x="38747" y="39388"/>
                  </a:cubicBezTo>
                  <a:lnTo>
                    <a:pt x="38604" y="33420"/>
                  </a:lnTo>
                  <a:lnTo>
                    <a:pt x="30071" y="143"/>
                  </a:lnTo>
                  <a:cubicBezTo>
                    <a:pt x="30071" y="143"/>
                    <a:pt x="14110" y="0"/>
                    <a:pt x="1" y="783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0993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5879432" y="2014079"/>
              <a:ext cx="1766102" cy="1371595"/>
            </a:xfrm>
            <a:custGeom>
              <a:avLst/>
              <a:gdLst/>
              <a:ahLst/>
              <a:cxnLst/>
              <a:rect l="l" t="t" r="r" b="b"/>
              <a:pathLst>
                <a:path w="70153" h="54477" extrusionOk="0">
                  <a:moveTo>
                    <a:pt x="60159" y="125"/>
                  </a:moveTo>
                  <a:cubicBezTo>
                    <a:pt x="60159" y="125"/>
                    <a:pt x="44197" y="0"/>
                    <a:pt x="30088" y="7839"/>
                  </a:cubicBezTo>
                  <a:cubicBezTo>
                    <a:pt x="15730" y="7287"/>
                    <a:pt x="0" y="15552"/>
                    <a:pt x="0" y="15552"/>
                  </a:cubicBezTo>
                  <a:lnTo>
                    <a:pt x="9976" y="54477"/>
                  </a:lnTo>
                  <a:cubicBezTo>
                    <a:pt x="9976" y="54477"/>
                    <a:pt x="25706" y="46211"/>
                    <a:pt x="40064" y="46763"/>
                  </a:cubicBezTo>
                  <a:cubicBezTo>
                    <a:pt x="54173" y="38907"/>
                    <a:pt x="70153" y="39049"/>
                    <a:pt x="70153" y="3904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0993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5879432" y="2197524"/>
              <a:ext cx="1008586" cy="1188125"/>
            </a:xfrm>
            <a:custGeom>
              <a:avLst/>
              <a:gdLst/>
              <a:ahLst/>
              <a:cxnLst/>
              <a:rect l="l" t="t" r="r" b="b"/>
              <a:pathLst>
                <a:path w="40065" h="47191" extrusionOk="0">
                  <a:moveTo>
                    <a:pt x="0" y="8266"/>
                  </a:moveTo>
                  <a:lnTo>
                    <a:pt x="9976" y="47191"/>
                  </a:lnTo>
                  <a:cubicBezTo>
                    <a:pt x="9976" y="47191"/>
                    <a:pt x="25706" y="38925"/>
                    <a:pt x="40064" y="39477"/>
                  </a:cubicBezTo>
                  <a:lnTo>
                    <a:pt x="30088" y="553"/>
                  </a:lnTo>
                  <a:cubicBezTo>
                    <a:pt x="15730" y="1"/>
                    <a:pt x="0" y="8266"/>
                    <a:pt x="0" y="826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0993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5914852" y="2155804"/>
              <a:ext cx="1732921" cy="1359484"/>
            </a:xfrm>
            <a:custGeom>
              <a:avLst/>
              <a:gdLst/>
              <a:ahLst/>
              <a:cxnLst/>
              <a:rect l="l" t="t" r="r" b="b"/>
              <a:pathLst>
                <a:path w="68835" h="53996" fill="none" extrusionOk="0">
                  <a:moveTo>
                    <a:pt x="0" y="15410"/>
                  </a:moveTo>
                  <a:lnTo>
                    <a:pt x="8658" y="49204"/>
                  </a:lnTo>
                  <a:lnTo>
                    <a:pt x="11277" y="53996"/>
                  </a:lnTo>
                  <a:cubicBezTo>
                    <a:pt x="11277" y="53996"/>
                    <a:pt x="25706" y="46069"/>
                    <a:pt x="40065" y="46621"/>
                  </a:cubicBezTo>
                  <a:cubicBezTo>
                    <a:pt x="54174" y="38765"/>
                    <a:pt x="68835" y="39246"/>
                    <a:pt x="68835" y="39246"/>
                  </a:cubicBezTo>
                  <a:lnTo>
                    <a:pt x="68692" y="33278"/>
                  </a:lnTo>
                  <a:lnTo>
                    <a:pt x="60159" y="1"/>
                  </a:lnTo>
                </a:path>
              </a:pathLst>
            </a:custGeom>
            <a:gradFill>
              <a:gsLst>
                <a:gs pos="0">
                  <a:srgbClr val="921D87"/>
                </a:gs>
                <a:gs pos="100000">
                  <a:srgbClr val="0E166C"/>
                </a:gs>
              </a:gsLst>
              <a:lin ang="8099331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5879432" y="2014079"/>
              <a:ext cx="1766014" cy="1371564"/>
            </a:xfrm>
            <a:custGeom>
              <a:avLst/>
              <a:gdLst/>
              <a:ahLst/>
              <a:cxnLst/>
              <a:rect l="l" t="t" r="r" b="b"/>
              <a:pathLst>
                <a:path w="70153" h="54477" fill="none" extrusionOk="0">
                  <a:moveTo>
                    <a:pt x="60159" y="125"/>
                  </a:moveTo>
                  <a:cubicBezTo>
                    <a:pt x="60159" y="125"/>
                    <a:pt x="44197" y="0"/>
                    <a:pt x="30088" y="7839"/>
                  </a:cubicBezTo>
                  <a:cubicBezTo>
                    <a:pt x="15730" y="7287"/>
                    <a:pt x="0" y="15552"/>
                    <a:pt x="0" y="15552"/>
                  </a:cubicBezTo>
                  <a:lnTo>
                    <a:pt x="9976" y="54477"/>
                  </a:lnTo>
                  <a:cubicBezTo>
                    <a:pt x="9976" y="54477"/>
                    <a:pt x="25706" y="46211"/>
                    <a:pt x="40064" y="46763"/>
                  </a:cubicBezTo>
                  <a:cubicBezTo>
                    <a:pt x="54173" y="38907"/>
                    <a:pt x="70153" y="39049"/>
                    <a:pt x="70153" y="39049"/>
                  </a:cubicBezTo>
                  <a:close/>
                </a:path>
              </a:pathLst>
            </a:custGeom>
            <a:gradFill>
              <a:gsLst>
                <a:gs pos="0">
                  <a:srgbClr val="921D87"/>
                </a:gs>
                <a:gs pos="100000">
                  <a:srgbClr val="0E166C"/>
                </a:gs>
              </a:gsLst>
              <a:lin ang="8099331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5879432" y="2197524"/>
              <a:ext cx="1008586" cy="1188125"/>
            </a:xfrm>
            <a:custGeom>
              <a:avLst/>
              <a:gdLst/>
              <a:ahLst/>
              <a:cxnLst/>
              <a:rect l="l" t="t" r="r" b="b"/>
              <a:pathLst>
                <a:path w="40065" h="47191" fill="none" extrusionOk="0">
                  <a:moveTo>
                    <a:pt x="0" y="8266"/>
                  </a:moveTo>
                  <a:lnTo>
                    <a:pt x="9976" y="47191"/>
                  </a:lnTo>
                  <a:cubicBezTo>
                    <a:pt x="9976" y="47191"/>
                    <a:pt x="25706" y="38925"/>
                    <a:pt x="40064" y="39477"/>
                  </a:cubicBezTo>
                  <a:lnTo>
                    <a:pt x="30088" y="553"/>
                  </a:lnTo>
                  <a:cubicBezTo>
                    <a:pt x="15730" y="1"/>
                    <a:pt x="0" y="8266"/>
                    <a:pt x="0" y="8266"/>
                  </a:cubicBezTo>
                  <a:close/>
                </a:path>
              </a:pathLst>
            </a:custGeom>
            <a:gradFill>
              <a:gsLst>
                <a:gs pos="0">
                  <a:srgbClr val="921D87"/>
                </a:gs>
                <a:gs pos="100000">
                  <a:srgbClr val="0E166C"/>
                </a:gs>
              </a:gsLst>
              <a:lin ang="8099331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6608633" y="2210968"/>
              <a:ext cx="27817" cy="478"/>
            </a:xfrm>
            <a:custGeom>
              <a:avLst/>
              <a:gdLst/>
              <a:ahLst/>
              <a:cxnLst/>
              <a:rect l="l" t="t" r="r" b="b"/>
              <a:pathLst>
                <a:path w="1105" h="19" extrusionOk="0">
                  <a:moveTo>
                    <a:pt x="0" y="1"/>
                  </a:moveTo>
                  <a:cubicBezTo>
                    <a:pt x="356" y="1"/>
                    <a:pt x="748" y="19"/>
                    <a:pt x="1105" y="19"/>
                  </a:cubicBezTo>
                  <a:cubicBezTo>
                    <a:pt x="748" y="19"/>
                    <a:pt x="374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921D87"/>
                </a:gs>
                <a:gs pos="100000">
                  <a:srgbClr val="0E166C"/>
                </a:gs>
              </a:gsLst>
              <a:lin ang="80993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6606821" y="221096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adFill>
              <a:gsLst>
                <a:gs pos="0">
                  <a:srgbClr val="921D87"/>
                </a:gs>
                <a:gs pos="100000">
                  <a:srgbClr val="0E166C"/>
                </a:gs>
              </a:gsLst>
              <a:lin ang="8099331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6174954" y="3215681"/>
              <a:ext cx="687520" cy="196456"/>
            </a:xfrm>
            <a:custGeom>
              <a:avLst/>
              <a:gdLst/>
              <a:ahLst/>
              <a:cxnLst/>
              <a:rect l="l" t="t" r="r" b="b"/>
              <a:pathLst>
                <a:path w="27311" h="7803" fill="none" extrusionOk="0">
                  <a:moveTo>
                    <a:pt x="27310" y="392"/>
                  </a:moveTo>
                  <a:cubicBezTo>
                    <a:pt x="27310" y="392"/>
                    <a:pt x="15250" y="0"/>
                    <a:pt x="1" y="7803"/>
                  </a:cubicBezTo>
                </a:path>
              </a:pathLst>
            </a:custGeom>
            <a:gradFill>
              <a:gsLst>
                <a:gs pos="0">
                  <a:srgbClr val="921D87"/>
                </a:gs>
                <a:gs pos="100000">
                  <a:srgbClr val="0E166C"/>
                </a:gs>
              </a:gsLst>
              <a:lin ang="8099331" scaled="0"/>
            </a:gra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6186610" y="3244383"/>
              <a:ext cx="687520" cy="196456"/>
            </a:xfrm>
            <a:custGeom>
              <a:avLst/>
              <a:gdLst/>
              <a:ahLst/>
              <a:cxnLst/>
              <a:rect l="l" t="t" r="r" b="b"/>
              <a:pathLst>
                <a:path w="27311" h="7803" fill="none" extrusionOk="0">
                  <a:moveTo>
                    <a:pt x="27310" y="392"/>
                  </a:moveTo>
                  <a:cubicBezTo>
                    <a:pt x="27310" y="392"/>
                    <a:pt x="15268" y="0"/>
                    <a:pt x="1" y="7803"/>
                  </a:cubicBezTo>
                </a:path>
              </a:pathLst>
            </a:custGeom>
            <a:gradFill>
              <a:gsLst>
                <a:gs pos="0">
                  <a:srgbClr val="921D87"/>
                </a:gs>
                <a:gs pos="100000">
                  <a:srgbClr val="0E166C"/>
                </a:gs>
              </a:gsLst>
              <a:lin ang="8099331" scaled="0"/>
            </a:gra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6200078" y="3274420"/>
              <a:ext cx="687495" cy="196481"/>
            </a:xfrm>
            <a:custGeom>
              <a:avLst/>
              <a:gdLst/>
              <a:ahLst/>
              <a:cxnLst/>
              <a:rect l="l" t="t" r="r" b="b"/>
              <a:pathLst>
                <a:path w="27310" h="7804" fill="none" extrusionOk="0">
                  <a:moveTo>
                    <a:pt x="27310" y="410"/>
                  </a:moveTo>
                  <a:cubicBezTo>
                    <a:pt x="27310" y="410"/>
                    <a:pt x="15249" y="1"/>
                    <a:pt x="0" y="7803"/>
                  </a:cubicBezTo>
                </a:path>
              </a:pathLst>
            </a:custGeom>
            <a:gradFill>
              <a:gsLst>
                <a:gs pos="0">
                  <a:srgbClr val="921D87"/>
                </a:gs>
                <a:gs pos="100000">
                  <a:srgbClr val="0E166C"/>
                </a:gs>
              </a:gsLst>
              <a:lin ang="8099331" scaled="0"/>
            </a:gra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6915811" y="3036265"/>
              <a:ext cx="689308" cy="178983"/>
            </a:xfrm>
            <a:custGeom>
              <a:avLst/>
              <a:gdLst/>
              <a:ahLst/>
              <a:cxnLst/>
              <a:rect l="l" t="t" r="r" b="b"/>
              <a:pathLst>
                <a:path w="27382" h="7109" fill="none" extrusionOk="0">
                  <a:moveTo>
                    <a:pt x="1" y="7108"/>
                  </a:moveTo>
                  <a:cubicBezTo>
                    <a:pt x="1" y="7108"/>
                    <a:pt x="10262" y="802"/>
                    <a:pt x="27382" y="0"/>
                  </a:cubicBezTo>
                </a:path>
              </a:pathLst>
            </a:custGeom>
            <a:gradFill>
              <a:gsLst>
                <a:gs pos="0">
                  <a:srgbClr val="921D87"/>
                </a:gs>
                <a:gs pos="100000">
                  <a:srgbClr val="0E166C"/>
                </a:gs>
              </a:gsLst>
              <a:lin ang="8099331" scaled="0"/>
            </a:gra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6919411" y="3067209"/>
              <a:ext cx="689736" cy="178983"/>
            </a:xfrm>
            <a:custGeom>
              <a:avLst/>
              <a:gdLst/>
              <a:ahLst/>
              <a:cxnLst/>
              <a:rect l="l" t="t" r="r" b="b"/>
              <a:pathLst>
                <a:path w="27399" h="7109" fill="none" extrusionOk="0">
                  <a:moveTo>
                    <a:pt x="0" y="7108"/>
                  </a:moveTo>
                  <a:cubicBezTo>
                    <a:pt x="0" y="7108"/>
                    <a:pt x="10279" y="802"/>
                    <a:pt x="27399" y="0"/>
                  </a:cubicBezTo>
                </a:path>
              </a:pathLst>
            </a:custGeom>
            <a:gradFill>
              <a:gsLst>
                <a:gs pos="0">
                  <a:srgbClr val="921D87"/>
                </a:gs>
                <a:gs pos="100000">
                  <a:srgbClr val="0E166C"/>
                </a:gs>
              </a:gsLst>
              <a:lin ang="8099331" scaled="0"/>
            </a:gra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6922986" y="3099939"/>
              <a:ext cx="689761" cy="178983"/>
            </a:xfrm>
            <a:custGeom>
              <a:avLst/>
              <a:gdLst/>
              <a:ahLst/>
              <a:cxnLst/>
              <a:rect l="l" t="t" r="r" b="b"/>
              <a:pathLst>
                <a:path w="27400" h="7109" fill="none" extrusionOk="0">
                  <a:moveTo>
                    <a:pt x="1" y="7109"/>
                  </a:moveTo>
                  <a:cubicBezTo>
                    <a:pt x="1" y="7109"/>
                    <a:pt x="10262" y="803"/>
                    <a:pt x="27399" y="1"/>
                  </a:cubicBezTo>
                </a:path>
              </a:pathLst>
            </a:custGeom>
            <a:gradFill>
              <a:gsLst>
                <a:gs pos="0">
                  <a:srgbClr val="921D87"/>
                </a:gs>
                <a:gs pos="100000">
                  <a:srgbClr val="0E166C"/>
                </a:gs>
              </a:gsLst>
              <a:lin ang="8099331" scaled="0"/>
            </a:gra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6888019" y="3191007"/>
              <a:ext cx="35445" cy="138599"/>
            </a:xfrm>
            <a:custGeom>
              <a:avLst/>
              <a:gdLst/>
              <a:ahLst/>
              <a:cxnLst/>
              <a:rect l="l" t="t" r="r" b="b"/>
              <a:pathLst>
                <a:path w="1408" h="5505" fill="none" extrusionOk="0">
                  <a:moveTo>
                    <a:pt x="0" y="0"/>
                  </a:moveTo>
                  <a:lnTo>
                    <a:pt x="1408" y="5505"/>
                  </a:lnTo>
                </a:path>
              </a:pathLst>
            </a:custGeom>
            <a:gradFill>
              <a:gsLst>
                <a:gs pos="0">
                  <a:srgbClr val="921D87"/>
                </a:gs>
                <a:gs pos="100000">
                  <a:srgbClr val="0E166C"/>
                </a:gs>
              </a:gsLst>
              <a:lin ang="8099331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5981212" y="2335673"/>
              <a:ext cx="617562" cy="204084"/>
            </a:xfrm>
            <a:custGeom>
              <a:avLst/>
              <a:gdLst/>
              <a:ahLst/>
              <a:cxnLst/>
              <a:rect l="l" t="t" r="r" b="b"/>
              <a:pathLst>
                <a:path w="24532" h="8106" fill="none" extrusionOk="0">
                  <a:moveTo>
                    <a:pt x="820" y="8106"/>
                  </a:moveTo>
                  <a:lnTo>
                    <a:pt x="1" y="6289"/>
                  </a:lnTo>
                  <a:cubicBezTo>
                    <a:pt x="10743" y="1443"/>
                    <a:pt x="19899" y="268"/>
                    <a:pt x="24407" y="0"/>
                  </a:cubicBezTo>
                  <a:lnTo>
                    <a:pt x="24531" y="2013"/>
                  </a:lnTo>
                  <a:cubicBezTo>
                    <a:pt x="20167" y="2263"/>
                    <a:pt x="11277" y="3403"/>
                    <a:pt x="820" y="8106"/>
                  </a:cubicBezTo>
                  <a:close/>
                </a:path>
              </a:pathLst>
            </a:custGeom>
            <a:gradFill>
              <a:gsLst>
                <a:gs pos="0">
                  <a:srgbClr val="921D87"/>
                </a:gs>
                <a:gs pos="100000">
                  <a:srgbClr val="0E166C"/>
                </a:gs>
              </a:gsLst>
              <a:lin ang="8099331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6014845" y="2466647"/>
              <a:ext cx="617562" cy="204084"/>
            </a:xfrm>
            <a:custGeom>
              <a:avLst/>
              <a:gdLst/>
              <a:ahLst/>
              <a:cxnLst/>
              <a:rect l="l" t="t" r="r" b="b"/>
              <a:pathLst>
                <a:path w="24532" h="8106" fill="none" extrusionOk="0">
                  <a:moveTo>
                    <a:pt x="820" y="8106"/>
                  </a:moveTo>
                  <a:lnTo>
                    <a:pt x="1" y="6271"/>
                  </a:lnTo>
                  <a:cubicBezTo>
                    <a:pt x="10743" y="1443"/>
                    <a:pt x="19900" y="267"/>
                    <a:pt x="24407" y="0"/>
                  </a:cubicBezTo>
                  <a:lnTo>
                    <a:pt x="24531" y="1995"/>
                  </a:lnTo>
                  <a:cubicBezTo>
                    <a:pt x="20167" y="2263"/>
                    <a:pt x="11277" y="3403"/>
                    <a:pt x="820" y="8106"/>
                  </a:cubicBezTo>
                  <a:close/>
                </a:path>
              </a:pathLst>
            </a:custGeom>
            <a:gradFill>
              <a:gsLst>
                <a:gs pos="0">
                  <a:srgbClr val="921D87"/>
                </a:gs>
                <a:gs pos="100000">
                  <a:srgbClr val="0E166C"/>
                </a:gs>
              </a:gsLst>
              <a:lin ang="8099331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6054318" y="2597168"/>
              <a:ext cx="617109" cy="204537"/>
            </a:xfrm>
            <a:custGeom>
              <a:avLst/>
              <a:gdLst/>
              <a:ahLst/>
              <a:cxnLst/>
              <a:rect l="l" t="t" r="r" b="b"/>
              <a:pathLst>
                <a:path w="24514" h="8124" fill="none" extrusionOk="0">
                  <a:moveTo>
                    <a:pt x="820" y="8123"/>
                  </a:moveTo>
                  <a:lnTo>
                    <a:pt x="1" y="6289"/>
                  </a:lnTo>
                  <a:cubicBezTo>
                    <a:pt x="10743" y="1461"/>
                    <a:pt x="19899" y="285"/>
                    <a:pt x="24388" y="0"/>
                  </a:cubicBezTo>
                  <a:lnTo>
                    <a:pt x="24513" y="2013"/>
                  </a:lnTo>
                  <a:cubicBezTo>
                    <a:pt x="20149" y="2280"/>
                    <a:pt x="11259" y="3420"/>
                    <a:pt x="820" y="8123"/>
                  </a:cubicBezTo>
                  <a:close/>
                </a:path>
              </a:pathLst>
            </a:custGeom>
            <a:gradFill>
              <a:gsLst>
                <a:gs pos="0">
                  <a:srgbClr val="921D87"/>
                </a:gs>
                <a:gs pos="100000">
                  <a:srgbClr val="0E166C"/>
                </a:gs>
              </a:gsLst>
              <a:lin ang="8099331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089739" y="2733958"/>
              <a:ext cx="617109" cy="204084"/>
            </a:xfrm>
            <a:custGeom>
              <a:avLst/>
              <a:gdLst/>
              <a:ahLst/>
              <a:cxnLst/>
              <a:rect l="l" t="t" r="r" b="b"/>
              <a:pathLst>
                <a:path w="24514" h="8106" fill="none" extrusionOk="0">
                  <a:moveTo>
                    <a:pt x="820" y="8106"/>
                  </a:moveTo>
                  <a:lnTo>
                    <a:pt x="1" y="6271"/>
                  </a:lnTo>
                  <a:cubicBezTo>
                    <a:pt x="10743" y="1443"/>
                    <a:pt x="19900" y="268"/>
                    <a:pt x="24389" y="0"/>
                  </a:cubicBezTo>
                  <a:lnTo>
                    <a:pt x="24513" y="1996"/>
                  </a:lnTo>
                  <a:cubicBezTo>
                    <a:pt x="20149" y="2263"/>
                    <a:pt x="11277" y="3403"/>
                    <a:pt x="820" y="8106"/>
                  </a:cubicBezTo>
                  <a:close/>
                </a:path>
              </a:pathLst>
            </a:custGeom>
            <a:gradFill>
              <a:gsLst>
                <a:gs pos="0">
                  <a:srgbClr val="921D87"/>
                </a:gs>
                <a:gs pos="100000">
                  <a:srgbClr val="0E166C"/>
                </a:gs>
              </a:gsLst>
              <a:lin ang="8099331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6121584" y="2870320"/>
              <a:ext cx="617109" cy="204084"/>
            </a:xfrm>
            <a:custGeom>
              <a:avLst/>
              <a:gdLst/>
              <a:ahLst/>
              <a:cxnLst/>
              <a:rect l="l" t="t" r="r" b="b"/>
              <a:pathLst>
                <a:path w="24514" h="8106" fill="none" extrusionOk="0">
                  <a:moveTo>
                    <a:pt x="820" y="8106"/>
                  </a:moveTo>
                  <a:lnTo>
                    <a:pt x="1" y="6271"/>
                  </a:lnTo>
                  <a:cubicBezTo>
                    <a:pt x="10743" y="1443"/>
                    <a:pt x="19899" y="267"/>
                    <a:pt x="24389" y="0"/>
                  </a:cubicBezTo>
                  <a:lnTo>
                    <a:pt x="24513" y="1995"/>
                  </a:lnTo>
                  <a:cubicBezTo>
                    <a:pt x="20149" y="2262"/>
                    <a:pt x="11259" y="3403"/>
                    <a:pt x="820" y="8106"/>
                  </a:cubicBezTo>
                  <a:close/>
                </a:path>
              </a:pathLst>
            </a:custGeom>
            <a:gradFill>
              <a:gsLst>
                <a:gs pos="0">
                  <a:srgbClr val="921D87"/>
                </a:gs>
                <a:gs pos="100000">
                  <a:srgbClr val="0E166C"/>
                </a:gs>
              </a:gsLst>
              <a:lin ang="8099331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6733297" y="2161192"/>
              <a:ext cx="617990" cy="201416"/>
            </a:xfrm>
            <a:custGeom>
              <a:avLst/>
              <a:gdLst/>
              <a:ahLst/>
              <a:cxnLst/>
              <a:rect l="l" t="t" r="r" b="b"/>
              <a:pathLst>
                <a:path w="24549" h="8000" fill="none" extrusionOk="0">
                  <a:moveTo>
                    <a:pt x="802" y="7999"/>
                  </a:moveTo>
                  <a:lnTo>
                    <a:pt x="1" y="6164"/>
                  </a:lnTo>
                  <a:cubicBezTo>
                    <a:pt x="10760" y="1390"/>
                    <a:pt x="19935" y="250"/>
                    <a:pt x="24424" y="1"/>
                  </a:cubicBezTo>
                  <a:lnTo>
                    <a:pt x="24549" y="2014"/>
                  </a:lnTo>
                  <a:cubicBezTo>
                    <a:pt x="20184" y="2245"/>
                    <a:pt x="11295" y="3350"/>
                    <a:pt x="802" y="7999"/>
                  </a:cubicBezTo>
                  <a:close/>
                </a:path>
              </a:pathLst>
            </a:custGeom>
            <a:gradFill>
              <a:gsLst>
                <a:gs pos="0">
                  <a:srgbClr val="921D87"/>
                </a:gs>
                <a:gs pos="100000">
                  <a:srgbClr val="0E166C"/>
                </a:gs>
              </a:gsLst>
              <a:lin ang="8099331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6766024" y="2292619"/>
              <a:ext cx="618016" cy="200937"/>
            </a:xfrm>
            <a:custGeom>
              <a:avLst/>
              <a:gdLst/>
              <a:ahLst/>
              <a:cxnLst/>
              <a:rect l="l" t="t" r="r" b="b"/>
              <a:pathLst>
                <a:path w="24550" h="7981" fill="none" extrusionOk="0">
                  <a:moveTo>
                    <a:pt x="820" y="7981"/>
                  </a:moveTo>
                  <a:lnTo>
                    <a:pt x="1" y="6146"/>
                  </a:lnTo>
                  <a:cubicBezTo>
                    <a:pt x="10779" y="1372"/>
                    <a:pt x="19935" y="232"/>
                    <a:pt x="24442" y="0"/>
                  </a:cubicBezTo>
                  <a:lnTo>
                    <a:pt x="24549" y="1995"/>
                  </a:lnTo>
                  <a:cubicBezTo>
                    <a:pt x="20185" y="2227"/>
                    <a:pt x="11295" y="3331"/>
                    <a:pt x="820" y="7981"/>
                  </a:cubicBezTo>
                  <a:close/>
                </a:path>
              </a:pathLst>
            </a:custGeom>
            <a:gradFill>
              <a:gsLst>
                <a:gs pos="0">
                  <a:srgbClr val="921D87"/>
                </a:gs>
                <a:gs pos="100000">
                  <a:srgbClr val="0E166C"/>
                </a:gs>
              </a:gsLst>
              <a:lin ang="8099331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6804591" y="2423568"/>
              <a:ext cx="618016" cy="200962"/>
            </a:xfrm>
            <a:custGeom>
              <a:avLst/>
              <a:gdLst/>
              <a:ahLst/>
              <a:cxnLst/>
              <a:rect l="l" t="t" r="r" b="b"/>
              <a:pathLst>
                <a:path w="24550" h="7982" fill="none" extrusionOk="0">
                  <a:moveTo>
                    <a:pt x="820" y="7982"/>
                  </a:moveTo>
                  <a:lnTo>
                    <a:pt x="1" y="6147"/>
                  </a:lnTo>
                  <a:cubicBezTo>
                    <a:pt x="10779" y="1373"/>
                    <a:pt x="19935" y="250"/>
                    <a:pt x="24442" y="1"/>
                  </a:cubicBezTo>
                  <a:lnTo>
                    <a:pt x="24549" y="1996"/>
                  </a:lnTo>
                  <a:cubicBezTo>
                    <a:pt x="20185" y="2246"/>
                    <a:pt x="11277" y="3332"/>
                    <a:pt x="820" y="7982"/>
                  </a:cubicBezTo>
                  <a:close/>
                </a:path>
              </a:pathLst>
            </a:custGeom>
            <a:gradFill>
              <a:gsLst>
                <a:gs pos="0">
                  <a:srgbClr val="921D87"/>
                </a:gs>
                <a:gs pos="100000">
                  <a:srgbClr val="0E166C"/>
                </a:gs>
              </a:gsLst>
              <a:lin ang="8099331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" name="Google Shape;230;p18"/>
            <p:cNvGrpSpPr/>
            <p:nvPr/>
          </p:nvGrpSpPr>
          <p:grpSpPr>
            <a:xfrm flipH="1">
              <a:off x="5534963" y="2383183"/>
              <a:ext cx="843572" cy="1221356"/>
              <a:chOff x="-1602050" y="2114015"/>
              <a:chExt cx="1213397" cy="1756580"/>
            </a:xfrm>
          </p:grpSpPr>
          <p:sp>
            <p:nvSpPr>
              <p:cNvPr id="231" name="Google Shape;231;p18"/>
              <p:cNvSpPr/>
              <p:nvPr/>
            </p:nvSpPr>
            <p:spPr>
              <a:xfrm>
                <a:off x="-1558850" y="2221743"/>
                <a:ext cx="1102450" cy="1102450"/>
              </a:xfrm>
              <a:custGeom>
                <a:avLst/>
                <a:gdLst/>
                <a:ahLst/>
                <a:cxnLst/>
                <a:rect l="l" t="t" r="r" b="b"/>
                <a:pathLst>
                  <a:path w="30446" h="30446" extrusionOk="0">
                    <a:moveTo>
                      <a:pt x="26455" y="7981"/>
                    </a:moveTo>
                    <a:cubicBezTo>
                      <a:pt x="30446" y="14199"/>
                      <a:pt x="28664" y="22465"/>
                      <a:pt x="22465" y="26455"/>
                    </a:cubicBezTo>
                    <a:cubicBezTo>
                      <a:pt x="16247" y="30445"/>
                      <a:pt x="7982" y="28646"/>
                      <a:pt x="3991" y="22447"/>
                    </a:cubicBezTo>
                    <a:cubicBezTo>
                      <a:pt x="1" y="16247"/>
                      <a:pt x="1800" y="7981"/>
                      <a:pt x="7999" y="3991"/>
                    </a:cubicBezTo>
                    <a:cubicBezTo>
                      <a:pt x="14199" y="1"/>
                      <a:pt x="22465" y="1782"/>
                      <a:pt x="26455" y="7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8"/>
              <p:cNvSpPr/>
              <p:nvPr/>
            </p:nvSpPr>
            <p:spPr>
              <a:xfrm>
                <a:off x="-805409" y="3226126"/>
                <a:ext cx="163235" cy="217405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6004" extrusionOk="0">
                    <a:moveTo>
                      <a:pt x="1" y="1016"/>
                    </a:moveTo>
                    <a:lnTo>
                      <a:pt x="2050" y="1"/>
                    </a:lnTo>
                    <a:lnTo>
                      <a:pt x="4508" y="5006"/>
                    </a:lnTo>
                    <a:lnTo>
                      <a:pt x="2477" y="6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8"/>
              <p:cNvSpPr/>
              <p:nvPr/>
            </p:nvSpPr>
            <p:spPr>
              <a:xfrm>
                <a:off x="-780243" y="3350619"/>
                <a:ext cx="382559" cy="519976"/>
              </a:xfrm>
              <a:custGeom>
                <a:avLst/>
                <a:gdLst/>
                <a:ahLst/>
                <a:cxnLst/>
                <a:rect l="l" t="t" r="r" b="b"/>
                <a:pathLst>
                  <a:path w="10565" h="14360" extrusionOk="0">
                    <a:moveTo>
                      <a:pt x="1426" y="1266"/>
                    </a:moveTo>
                    <a:lnTo>
                      <a:pt x="2994" y="500"/>
                    </a:lnTo>
                    <a:cubicBezTo>
                      <a:pt x="3973" y="1"/>
                      <a:pt x="5185" y="410"/>
                      <a:pt x="5666" y="1408"/>
                    </a:cubicBezTo>
                    <a:lnTo>
                      <a:pt x="9977" y="10119"/>
                    </a:lnTo>
                    <a:cubicBezTo>
                      <a:pt x="10565" y="11313"/>
                      <a:pt x="10084" y="12774"/>
                      <a:pt x="8872" y="13361"/>
                    </a:cubicBezTo>
                    <a:lnTo>
                      <a:pt x="8053" y="13771"/>
                    </a:lnTo>
                    <a:cubicBezTo>
                      <a:pt x="6859" y="14359"/>
                      <a:pt x="5398" y="13878"/>
                      <a:pt x="4811" y="12667"/>
                    </a:cubicBezTo>
                    <a:lnTo>
                      <a:pt x="500" y="3956"/>
                    </a:lnTo>
                    <a:cubicBezTo>
                      <a:pt x="1" y="2958"/>
                      <a:pt x="410" y="1747"/>
                      <a:pt x="1426" y="12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8"/>
              <p:cNvSpPr/>
              <p:nvPr/>
            </p:nvSpPr>
            <p:spPr>
              <a:xfrm>
                <a:off x="-1602050" y="2114015"/>
                <a:ext cx="1213397" cy="1281762"/>
              </a:xfrm>
              <a:custGeom>
                <a:avLst/>
                <a:gdLst/>
                <a:ahLst/>
                <a:cxnLst/>
                <a:rect l="l" t="t" r="r" b="b"/>
                <a:pathLst>
                  <a:path w="33510" h="35398" extrusionOk="0">
                    <a:moveTo>
                      <a:pt x="9282" y="3902"/>
                    </a:moveTo>
                    <a:cubicBezTo>
                      <a:pt x="3492" y="6770"/>
                      <a:pt x="0" y="12827"/>
                      <a:pt x="428" y="19258"/>
                    </a:cubicBezTo>
                    <a:cubicBezTo>
                      <a:pt x="855" y="25707"/>
                      <a:pt x="5113" y="31247"/>
                      <a:pt x="11223" y="33331"/>
                    </a:cubicBezTo>
                    <a:cubicBezTo>
                      <a:pt x="17334" y="35398"/>
                      <a:pt x="24103" y="33581"/>
                      <a:pt x="28343" y="28735"/>
                    </a:cubicBezTo>
                    <a:cubicBezTo>
                      <a:pt x="32600" y="23872"/>
                      <a:pt x="33509" y="16942"/>
                      <a:pt x="30659" y="11152"/>
                    </a:cubicBezTo>
                    <a:cubicBezTo>
                      <a:pt x="26757" y="3243"/>
                      <a:pt x="17191" y="1"/>
                      <a:pt x="9282" y="3902"/>
                    </a:cubicBezTo>
                    <a:close/>
                    <a:moveTo>
                      <a:pt x="21467" y="28593"/>
                    </a:moveTo>
                    <a:cubicBezTo>
                      <a:pt x="17262" y="30677"/>
                      <a:pt x="12221" y="30018"/>
                      <a:pt x="8711" y="26918"/>
                    </a:cubicBezTo>
                    <a:cubicBezTo>
                      <a:pt x="5184" y="23836"/>
                      <a:pt x="3866" y="18937"/>
                      <a:pt x="5380" y="14502"/>
                    </a:cubicBezTo>
                    <a:cubicBezTo>
                      <a:pt x="6877" y="10066"/>
                      <a:pt x="10903" y="6966"/>
                      <a:pt x="15570" y="6663"/>
                    </a:cubicBezTo>
                    <a:cubicBezTo>
                      <a:pt x="20255" y="6360"/>
                      <a:pt x="24655" y="8890"/>
                      <a:pt x="26722" y="13094"/>
                    </a:cubicBezTo>
                    <a:cubicBezTo>
                      <a:pt x="29554" y="18830"/>
                      <a:pt x="27203" y="25760"/>
                      <a:pt x="21467" y="285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8"/>
              <p:cNvSpPr/>
              <p:nvPr/>
            </p:nvSpPr>
            <p:spPr>
              <a:xfrm>
                <a:off x="-1131163" y="2548148"/>
                <a:ext cx="221316" cy="221279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6111" fill="none" extrusionOk="0">
                    <a:moveTo>
                      <a:pt x="3047" y="6111"/>
                    </a:moveTo>
                    <a:lnTo>
                      <a:pt x="3047" y="6111"/>
                    </a:lnTo>
                    <a:cubicBezTo>
                      <a:pt x="1372" y="6093"/>
                      <a:pt x="1" y="4739"/>
                      <a:pt x="1" y="3047"/>
                    </a:cubicBezTo>
                    <a:lnTo>
                      <a:pt x="1" y="3047"/>
                    </a:lnTo>
                    <a:cubicBezTo>
                      <a:pt x="1" y="1372"/>
                      <a:pt x="1372" y="1"/>
                      <a:pt x="3047" y="1"/>
                    </a:cubicBezTo>
                    <a:lnTo>
                      <a:pt x="3047" y="1"/>
                    </a:lnTo>
                    <a:cubicBezTo>
                      <a:pt x="4739" y="1"/>
                      <a:pt x="6093" y="1372"/>
                      <a:pt x="6111" y="3047"/>
                    </a:cubicBezTo>
                    <a:lnTo>
                      <a:pt x="6111" y="3047"/>
                    </a:lnTo>
                    <a:cubicBezTo>
                      <a:pt x="6093" y="4739"/>
                      <a:pt x="4739" y="6093"/>
                      <a:pt x="3047" y="611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8"/>
              <p:cNvSpPr/>
              <p:nvPr/>
            </p:nvSpPr>
            <p:spPr>
              <a:xfrm>
                <a:off x="-1259531" y="2811981"/>
                <a:ext cx="476741" cy="120036"/>
              </a:xfrm>
              <a:custGeom>
                <a:avLst/>
                <a:gdLst/>
                <a:ahLst/>
                <a:cxnLst/>
                <a:rect l="l" t="t" r="r" b="b"/>
                <a:pathLst>
                  <a:path w="13166" h="3315" fill="none" extrusionOk="0">
                    <a:moveTo>
                      <a:pt x="13165" y="3314"/>
                    </a:moveTo>
                    <a:cubicBezTo>
                      <a:pt x="13165" y="1479"/>
                      <a:pt x="11687" y="1"/>
                      <a:pt x="9870" y="1"/>
                    </a:cubicBezTo>
                    <a:lnTo>
                      <a:pt x="3314" y="1"/>
                    </a:lnTo>
                    <a:cubicBezTo>
                      <a:pt x="1497" y="1"/>
                      <a:pt x="18" y="1479"/>
                      <a:pt x="1" y="331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" name="Google Shape;237;p18"/>
            <p:cNvSpPr/>
            <p:nvPr/>
          </p:nvSpPr>
          <p:spPr>
            <a:xfrm flipH="1">
              <a:off x="6644587" y="1497775"/>
              <a:ext cx="168461" cy="169472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 rot="1685939" flipH="1">
              <a:off x="7322975" y="1801653"/>
              <a:ext cx="47003" cy="47496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6378536" y="3313740"/>
              <a:ext cx="248886" cy="236267"/>
            </a:xfrm>
            <a:custGeom>
              <a:avLst/>
              <a:gdLst/>
              <a:ahLst/>
              <a:cxnLst/>
              <a:rect l="l" t="t" r="r" b="b"/>
              <a:pathLst>
                <a:path w="12613" h="11972" extrusionOk="0">
                  <a:moveTo>
                    <a:pt x="6823" y="428"/>
                  </a:moveTo>
                  <a:lnTo>
                    <a:pt x="8266" y="3350"/>
                  </a:lnTo>
                  <a:cubicBezTo>
                    <a:pt x="8355" y="3528"/>
                    <a:pt x="8515" y="3653"/>
                    <a:pt x="8711" y="3670"/>
                  </a:cubicBezTo>
                  <a:lnTo>
                    <a:pt x="11936" y="4134"/>
                  </a:lnTo>
                  <a:cubicBezTo>
                    <a:pt x="12417" y="4205"/>
                    <a:pt x="12613" y="4793"/>
                    <a:pt x="12256" y="5131"/>
                  </a:cubicBezTo>
                  <a:lnTo>
                    <a:pt x="9923" y="7411"/>
                  </a:lnTo>
                  <a:cubicBezTo>
                    <a:pt x="9798" y="7536"/>
                    <a:pt x="9727" y="7732"/>
                    <a:pt x="9762" y="7928"/>
                  </a:cubicBezTo>
                  <a:lnTo>
                    <a:pt x="10315" y="11135"/>
                  </a:lnTo>
                  <a:cubicBezTo>
                    <a:pt x="10386" y="11616"/>
                    <a:pt x="9887" y="11972"/>
                    <a:pt x="9477" y="11740"/>
                  </a:cubicBezTo>
                  <a:lnTo>
                    <a:pt x="6574" y="10226"/>
                  </a:lnTo>
                  <a:cubicBezTo>
                    <a:pt x="6395" y="10137"/>
                    <a:pt x="6200" y="10137"/>
                    <a:pt x="6039" y="10226"/>
                  </a:cubicBezTo>
                  <a:lnTo>
                    <a:pt x="3135" y="11740"/>
                  </a:lnTo>
                  <a:cubicBezTo>
                    <a:pt x="2708" y="11972"/>
                    <a:pt x="2209" y="11616"/>
                    <a:pt x="2298" y="11135"/>
                  </a:cubicBezTo>
                  <a:lnTo>
                    <a:pt x="2850" y="7928"/>
                  </a:lnTo>
                  <a:cubicBezTo>
                    <a:pt x="2886" y="7732"/>
                    <a:pt x="2815" y="7536"/>
                    <a:pt x="2672" y="7411"/>
                  </a:cubicBezTo>
                  <a:lnTo>
                    <a:pt x="339" y="5131"/>
                  </a:lnTo>
                  <a:cubicBezTo>
                    <a:pt x="0" y="4793"/>
                    <a:pt x="196" y="4205"/>
                    <a:pt x="659" y="4134"/>
                  </a:cubicBezTo>
                  <a:lnTo>
                    <a:pt x="3901" y="3670"/>
                  </a:lnTo>
                  <a:cubicBezTo>
                    <a:pt x="4080" y="3653"/>
                    <a:pt x="4258" y="3528"/>
                    <a:pt x="4347" y="3350"/>
                  </a:cubicBezTo>
                  <a:lnTo>
                    <a:pt x="5790" y="428"/>
                  </a:lnTo>
                  <a:cubicBezTo>
                    <a:pt x="6004" y="1"/>
                    <a:pt x="6609" y="1"/>
                    <a:pt x="6823" y="42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 flipH="1">
              <a:off x="6227563" y="1924239"/>
              <a:ext cx="207175" cy="207177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1" name="Google Shape;241;p18"/>
          <p:cNvCxnSpPr>
            <a:stCxn id="242" idx="6"/>
          </p:cNvCxnSpPr>
          <p:nvPr/>
        </p:nvCxnSpPr>
        <p:spPr>
          <a:xfrm flipH="1">
            <a:off x="2823839" y="1809356"/>
            <a:ext cx="1096500" cy="83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3" name="Google Shape;243;p18"/>
          <p:cNvCxnSpPr>
            <a:stCxn id="252" idx="4"/>
          </p:cNvCxnSpPr>
          <p:nvPr/>
        </p:nvCxnSpPr>
        <p:spPr>
          <a:xfrm rot="5400000" flipH="1">
            <a:off x="3564993" y="2553435"/>
            <a:ext cx="315901" cy="1078842"/>
          </a:xfrm>
          <a:prstGeom prst="bentConnector4">
            <a:avLst>
              <a:gd name="adj1" fmla="val -72364"/>
              <a:gd name="adj2" fmla="val 6539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6" name="Google Shape;246;p18"/>
          <p:cNvCxnSpPr>
            <a:stCxn id="247" idx="6"/>
          </p:cNvCxnSpPr>
          <p:nvPr/>
        </p:nvCxnSpPr>
        <p:spPr>
          <a:xfrm rot="10800000">
            <a:off x="1937665" y="3516311"/>
            <a:ext cx="1992600" cy="530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48" name="Google Shape;248;p18"/>
          <p:cNvGrpSpPr/>
          <p:nvPr/>
        </p:nvGrpSpPr>
        <p:grpSpPr>
          <a:xfrm flipH="1">
            <a:off x="3920339" y="1476356"/>
            <a:ext cx="4503661" cy="666000"/>
            <a:chOff x="400439" y="1476356"/>
            <a:chExt cx="4503661" cy="666000"/>
          </a:xfrm>
        </p:grpSpPr>
        <p:sp>
          <p:nvSpPr>
            <p:cNvPr id="242" name="Google Shape;242;p18"/>
            <p:cNvSpPr/>
            <p:nvPr/>
          </p:nvSpPr>
          <p:spPr>
            <a:xfrm>
              <a:off x="4239900" y="1476356"/>
              <a:ext cx="664200" cy="666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01</a:t>
              </a:r>
              <a:endParaRPr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49" name="Google Shape;249;p18"/>
            <p:cNvSpPr txBox="1"/>
            <p:nvPr/>
          </p:nvSpPr>
          <p:spPr>
            <a:xfrm>
              <a:off x="2672275" y="1557956"/>
              <a:ext cx="15069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MD" sz="2700" dirty="0" smtClean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CREATIONAL</a:t>
              </a:r>
              <a:endParaRPr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50" name="Google Shape;250;p18"/>
            <p:cNvSpPr txBox="1"/>
            <p:nvPr/>
          </p:nvSpPr>
          <p:spPr>
            <a:xfrm>
              <a:off x="400439" y="1557956"/>
              <a:ext cx="2271786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 err="1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Creaz</a:t>
              </a:r>
              <a:r>
                <a:rPr lang="ro-MD" sz="1200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ă</a:t>
              </a:r>
              <a:r>
                <a:rPr lang="en-US" sz="1200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și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inițializ</a:t>
              </a:r>
              <a:r>
                <a:rPr lang="ro-MD" sz="1200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ează</a:t>
              </a:r>
              <a:r>
                <a:rPr lang="en-US" sz="1200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obiectele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într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-un mod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flexibil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și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reutilizabil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în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cadrul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aplicațiilor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software.</a:t>
              </a:r>
            </a:p>
          </p:txBody>
        </p:sp>
      </p:grpSp>
      <p:grpSp>
        <p:nvGrpSpPr>
          <p:cNvPr id="251" name="Google Shape;251;p18"/>
          <p:cNvGrpSpPr/>
          <p:nvPr/>
        </p:nvGrpSpPr>
        <p:grpSpPr>
          <a:xfrm flipH="1">
            <a:off x="3930265" y="2584806"/>
            <a:ext cx="4755863" cy="666000"/>
            <a:chOff x="138311" y="2584806"/>
            <a:chExt cx="4755863" cy="666000"/>
          </a:xfrm>
        </p:grpSpPr>
        <p:sp>
          <p:nvSpPr>
            <p:cNvPr id="252" name="Google Shape;252;p18"/>
            <p:cNvSpPr/>
            <p:nvPr/>
          </p:nvSpPr>
          <p:spPr>
            <a:xfrm>
              <a:off x="4229974" y="2584806"/>
              <a:ext cx="664200" cy="666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02</a:t>
              </a:r>
              <a:endParaRPr sz="26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54" name="Google Shape;254;p18"/>
            <p:cNvSpPr txBox="1"/>
            <p:nvPr/>
          </p:nvSpPr>
          <p:spPr>
            <a:xfrm>
              <a:off x="138311" y="2668508"/>
              <a:ext cx="2555368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r>
                <a:rPr lang="en-US" sz="1200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Define</a:t>
              </a:r>
              <a:r>
                <a:rPr lang="ro-MD" sz="1200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ș</a:t>
              </a:r>
              <a:r>
                <a:rPr lang="en-US" sz="1200" dirty="0" err="1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te</a:t>
              </a:r>
              <a:r>
                <a:rPr lang="en-US" sz="1200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modul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în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care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obiectele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și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clasele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se pot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organiza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și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relaționa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între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ele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pentru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a forma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structuri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mai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complexe</a:t>
              </a:r>
              <a:r>
                <a:rPr lang="en-US" sz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Arimo" panose="020B0604020202020204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sp>
        <p:nvSpPr>
          <p:cNvPr id="256" name="Google Shape;256;p18"/>
          <p:cNvSpPr txBox="1"/>
          <p:nvPr/>
        </p:nvSpPr>
        <p:spPr>
          <a:xfrm flipH="1">
            <a:off x="4631751" y="2683505"/>
            <a:ext cx="1506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sz="2700" dirty="0" smtClean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STRUCTURAL</a:t>
            </a:r>
            <a:endParaRPr sz="27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58" name="Google Shape;258;p18"/>
          <p:cNvGrpSpPr/>
          <p:nvPr/>
        </p:nvGrpSpPr>
        <p:grpSpPr>
          <a:xfrm flipH="1">
            <a:off x="3930265" y="3713711"/>
            <a:ext cx="4190875" cy="666000"/>
            <a:chOff x="713225" y="3747706"/>
            <a:chExt cx="4190875" cy="666000"/>
          </a:xfrm>
        </p:grpSpPr>
        <p:sp>
          <p:nvSpPr>
            <p:cNvPr id="247" name="Google Shape;247;p18"/>
            <p:cNvSpPr/>
            <p:nvPr/>
          </p:nvSpPr>
          <p:spPr>
            <a:xfrm>
              <a:off x="4239900" y="3747706"/>
              <a:ext cx="664200" cy="666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04</a:t>
              </a:r>
              <a:endParaRPr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59" name="Google Shape;259;p18"/>
            <p:cNvSpPr txBox="1"/>
            <p:nvPr/>
          </p:nvSpPr>
          <p:spPr>
            <a:xfrm>
              <a:off x="2685788" y="3829306"/>
              <a:ext cx="15069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-MD" sz="2700" dirty="0" smtClean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BEHAVIORAL</a:t>
              </a:r>
              <a:endParaRPr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60" name="Google Shape;260;p18"/>
            <p:cNvSpPr txBox="1"/>
            <p:nvPr/>
          </p:nvSpPr>
          <p:spPr>
            <a:xfrm>
              <a:off x="713225" y="3829306"/>
              <a:ext cx="19590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4" name="Прямоугольник 3"/>
          <p:cNvSpPr/>
          <p:nvPr/>
        </p:nvSpPr>
        <p:spPr>
          <a:xfrm>
            <a:off x="6110415" y="3632111"/>
            <a:ext cx="2624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Gestioneaz</a:t>
            </a:r>
            <a:r>
              <a:rPr lang="ro-MD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ă</a:t>
            </a:r>
            <a:r>
              <a:rPr lang="en-US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organizeaza</a:t>
            </a:r>
            <a:r>
              <a:rPr lang="ro-MD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âă</a:t>
            </a:r>
            <a:r>
              <a:rPr lang="en-US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comportamentul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interacțiunea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între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obiecte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clase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în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cadrul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unei</a:t>
            </a:r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aplicații</a:t>
            </a:r>
            <a:r>
              <a:rPr lang="ro-MD" sz="1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</a:t>
            </a:r>
            <a:endParaRPr lang="en-US" sz="1200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"/>
          <p:cNvSpPr txBox="1">
            <a:spLocks noGrp="1"/>
          </p:cNvSpPr>
          <p:nvPr>
            <p:ph type="title"/>
          </p:nvPr>
        </p:nvSpPr>
        <p:spPr>
          <a:xfrm>
            <a:off x="3151909" y="470623"/>
            <a:ext cx="33342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sz="3200" dirty="0" smtClean="0"/>
              <a:t>Rularea aplicației</a:t>
            </a:r>
            <a:endParaRPr sz="3200" dirty="0"/>
          </a:p>
        </p:txBody>
      </p:sp>
      <p:pic>
        <p:nvPicPr>
          <p:cNvPr id="2" name="proiect de cu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5726" y="974050"/>
            <a:ext cx="5424055" cy="3535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"/>
          <p:cNvSpPr txBox="1">
            <a:spLocks noGrp="1"/>
          </p:cNvSpPr>
          <p:nvPr>
            <p:ph type="title"/>
          </p:nvPr>
        </p:nvSpPr>
        <p:spPr>
          <a:xfrm>
            <a:off x="1049777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sz="3200" dirty="0" smtClean="0"/>
              <a:t>Abstract factory</a:t>
            </a:r>
            <a:endParaRPr sz="3200" dirty="0"/>
          </a:p>
        </p:txBody>
      </p:sp>
      <p:sp>
        <p:nvSpPr>
          <p:cNvPr id="359" name="Google Shape;359;p20"/>
          <p:cNvSpPr/>
          <p:nvPr/>
        </p:nvSpPr>
        <p:spPr>
          <a:xfrm>
            <a:off x="185532" y="168842"/>
            <a:ext cx="801900" cy="804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sz="2600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8934" y="866208"/>
            <a:ext cx="5126183" cy="2565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07000"/>
              </a:lnSpc>
              <a:spcAft>
                <a:spcPts val="800"/>
              </a:spcAft>
            </a:pPr>
            <a:r>
              <a:rPr lang="en-US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Interfața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ITour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definită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servi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ca o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fabrică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abstractă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Aceasta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conține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trei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metode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CreateHotel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(),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CreateTravel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()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IPayment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().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Metodele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CreateHotel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()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CreateTravel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()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sunt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responsabile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crearea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returnarea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obiectelor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 tip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TourA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TourB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în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timp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metoda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IPayment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()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returnează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informații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despre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plată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</a:t>
            </a:r>
            <a:endParaRPr lang="ru-RU" sz="11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 indent="228600" algn="ctr">
              <a:lnSpc>
                <a:spcPct val="107000"/>
              </a:lnSpc>
            </a:pPr>
            <a:r>
              <a:rPr lang="en-US" sz="1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public interface </a:t>
            </a:r>
            <a:r>
              <a:rPr lang="en-US" sz="1000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ITour</a:t>
            </a:r>
            <a:endParaRPr lang="ru-RU" sz="11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 indent="228600" algn="ctr">
              <a:lnSpc>
                <a:spcPct val="107000"/>
              </a:lnSpc>
            </a:pPr>
            <a:r>
              <a:rPr lang="en-US" sz="1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   {</a:t>
            </a:r>
            <a:endParaRPr lang="ru-RU" sz="11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 indent="228600" algn="ctr">
              <a:lnSpc>
                <a:spcPct val="107000"/>
              </a:lnSpc>
            </a:pPr>
            <a:r>
              <a:rPr lang="en-US" sz="1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TourA</a:t>
            </a:r>
            <a:r>
              <a:rPr lang="en-US" sz="1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CreateHotel</a:t>
            </a:r>
            <a:r>
              <a:rPr lang="en-US" sz="1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();</a:t>
            </a:r>
            <a:endParaRPr lang="ru-RU" sz="11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 indent="228600" algn="ctr">
              <a:lnSpc>
                <a:spcPct val="107000"/>
              </a:lnSpc>
            </a:pPr>
            <a:r>
              <a:rPr lang="en-US" sz="1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TourB</a:t>
            </a:r>
            <a:r>
              <a:rPr lang="en-US" sz="1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CreateTravel</a:t>
            </a:r>
            <a:r>
              <a:rPr lang="en-US" sz="1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();</a:t>
            </a:r>
            <a:endParaRPr lang="ru-RU" sz="11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 indent="228600" algn="ctr">
              <a:lnSpc>
                <a:spcPct val="107000"/>
              </a:lnSpc>
            </a:pPr>
            <a:r>
              <a:rPr lang="en-US" sz="1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       </a:t>
            </a:r>
            <a:r>
              <a:rPr lang="en-US" sz="1000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int</a:t>
            </a:r>
            <a:r>
              <a:rPr lang="en-US" sz="1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IPayment</a:t>
            </a:r>
            <a:r>
              <a:rPr lang="en-US" sz="1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();</a:t>
            </a:r>
            <a:endParaRPr lang="ru-RU" sz="11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 indent="228600" algn="ctr">
              <a:lnSpc>
                <a:spcPct val="107000"/>
              </a:lnSpc>
            </a:pPr>
            <a:r>
              <a:rPr lang="en-US" sz="1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   }</a:t>
            </a:r>
            <a:endParaRPr lang="ru-RU" sz="1100" dirty="0">
              <a:solidFill>
                <a:schemeClr val="tx2">
                  <a:lumMod val="20000"/>
                  <a:lumOff val="80000"/>
                </a:schemeClr>
              </a:solidFill>
              <a:effectLst/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49" name="Рисунок 48"/>
          <p:cNvPicPr/>
          <p:nvPr/>
        </p:nvPicPr>
        <p:blipFill>
          <a:blip r:embed="rId3"/>
          <a:stretch>
            <a:fillRect/>
          </a:stretch>
        </p:blipFill>
        <p:spPr>
          <a:xfrm>
            <a:off x="497260" y="1166561"/>
            <a:ext cx="3271178" cy="301058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990108" y="3354861"/>
            <a:ext cx="50638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Clasele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PremiumTour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RegularTour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BudgetTour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implementează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interfața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ITour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oferă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implementări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specifice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metodele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creare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plată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 </a:t>
            </a:r>
            <a:endParaRPr lang="ru-RU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/>
          <p:cNvPicPr/>
          <p:nvPr/>
        </p:nvPicPr>
        <p:blipFill>
          <a:blip r:embed="rId3"/>
          <a:stretch>
            <a:fillRect/>
          </a:stretch>
        </p:blipFill>
        <p:spPr>
          <a:xfrm>
            <a:off x="670561" y="920315"/>
            <a:ext cx="3769822" cy="328453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828309" y="1133346"/>
            <a:ext cx="3858491" cy="2612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07000"/>
              </a:lnSpc>
            </a:pP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Interfețele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TourA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TourB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definesc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metodele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UsefulFunctionA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()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UsefulFunctionB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(),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respectiv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Acestea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reprezintă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produsele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abstracte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care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fabrica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abstractă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le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creează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</a:t>
            </a:r>
            <a:endParaRPr lang="ru-RU" sz="11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 indent="228600">
              <a:lnSpc>
                <a:spcPct val="107000"/>
              </a:lnSpc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 </a:t>
            </a:r>
            <a:endParaRPr lang="ru-RU" sz="11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 indent="228600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Clasele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LuxaryHotel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StandartHotel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BudgetHotel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implementează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interfața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TourA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oferă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implementări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specifice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metoda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UsefulFunctionA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(). De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exemplu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clasa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LuxaryHotel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returnează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un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mesaj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specific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turul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premium.</a:t>
            </a:r>
            <a:endParaRPr lang="ru-RU" sz="1100" dirty="0">
              <a:solidFill>
                <a:schemeClr val="tx2">
                  <a:lumMod val="20000"/>
                  <a:lumOff val="80000"/>
                </a:schemeClr>
              </a:solidFill>
              <a:effectLst/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58146" y="1076468"/>
            <a:ext cx="4135582" cy="2961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Clasele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FirstClassTravel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BusinessClassTravel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BudgetClassTravel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implementează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interfața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TourB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oferă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implementări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specifice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metoda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UsefulFunctionB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(). De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exemplu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clasa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FirstClassTravel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returnează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un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mesaj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specific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turul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premium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</a:t>
            </a:r>
            <a:endParaRPr lang="ro-MD" dirty="0" smtClean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 indent="228600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Prin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utilizarea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design pattern-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ului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Abstract Factory,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codul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asigură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obiectele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create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sunt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coerente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corespund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unui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anumit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tip de tur ales. De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exemplu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dacă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creează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un tur de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buget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fabrica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abstractă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va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crea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un hotel de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buget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o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călătorie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economică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</a:t>
            </a:r>
            <a:endParaRPr lang="ru-RU" sz="1100" dirty="0">
              <a:solidFill>
                <a:schemeClr val="tx2">
                  <a:lumMod val="20000"/>
                  <a:lumOff val="80000"/>
                </a:schemeClr>
              </a:solidFill>
              <a:effectLst/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39" name="Рисунок 38"/>
          <p:cNvPicPr/>
          <p:nvPr/>
        </p:nvPicPr>
        <p:blipFill>
          <a:blip r:embed="rId3"/>
          <a:stretch>
            <a:fillRect/>
          </a:stretch>
        </p:blipFill>
        <p:spPr>
          <a:xfrm>
            <a:off x="619990" y="1076468"/>
            <a:ext cx="3661064" cy="30048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3"/>
          <p:cNvSpPr txBox="1">
            <a:spLocks noGrp="1"/>
          </p:cNvSpPr>
          <p:nvPr>
            <p:ph type="title"/>
          </p:nvPr>
        </p:nvSpPr>
        <p:spPr>
          <a:xfrm>
            <a:off x="111905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sz="3200" dirty="0" smtClean="0"/>
              <a:t>Factory method</a:t>
            </a:r>
            <a:endParaRPr sz="3200" dirty="0"/>
          </a:p>
        </p:txBody>
      </p:sp>
      <p:sp>
        <p:nvSpPr>
          <p:cNvPr id="474" name="Google Shape;474;p23"/>
          <p:cNvSpPr txBox="1"/>
          <p:nvPr/>
        </p:nvSpPr>
        <p:spPr>
          <a:xfrm>
            <a:off x="5068467" y="716315"/>
            <a:ext cx="3745359" cy="120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Clasa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Tour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reprezintă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o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călătorie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conține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informații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despre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client (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nume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prenume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ID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pașaport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)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un Factory Method abstract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CreateCountryTour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().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Această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clasă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servește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ca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bază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clasele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concrete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TurkeyTour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GreeceTour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EgyptTour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care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reprezintă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călătorii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specifice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în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Turcia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Grecia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Egipt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</a:t>
            </a:r>
            <a:endParaRPr lang="ru-RU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  <a:sym typeface="Arimo"/>
            </a:endParaRPr>
          </a:p>
        </p:txBody>
      </p:sp>
      <p:sp>
        <p:nvSpPr>
          <p:cNvPr id="103" name="Google Shape;359;p20"/>
          <p:cNvSpPr/>
          <p:nvPr/>
        </p:nvSpPr>
        <p:spPr>
          <a:xfrm>
            <a:off x="185532" y="168842"/>
            <a:ext cx="801900" cy="804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sz="2600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068467" y="2509635"/>
            <a:ext cx="388620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Fiecare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clasă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concretă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călătoriei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extinde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clasa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Tour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implementează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Factory Method-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ul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CreateCountryTour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().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Acest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Factory Method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creează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returnează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o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instanță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unei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specifice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țării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respective, cum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ar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fi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TourInTurkey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TourInGreece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și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TourInEgypt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Aceste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clase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specifice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țărilor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reprezintă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informații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despre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călătoriile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în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respectivele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țări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rimo" panose="020B0604020202020204" charset="0"/>
                <a:cs typeface="Times New Roman" panose="02020603050405020304" pitchFamily="18" charset="0"/>
              </a:rPr>
              <a:t>.</a:t>
            </a:r>
            <a:endParaRPr lang="ru-RU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rimo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7" name="Рисунок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847205" y="1038398"/>
            <a:ext cx="3916680" cy="31775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 Data Analysis for Business Infographics by Slidesgo">
  <a:themeElements>
    <a:clrScheme name="Simple Light">
      <a:dk1>
        <a:srgbClr val="FFFFFF"/>
      </a:dk1>
      <a:lt1>
        <a:srgbClr val="0E166C"/>
      </a:lt1>
      <a:dk2>
        <a:srgbClr val="921D87"/>
      </a:dk2>
      <a:lt2>
        <a:srgbClr val="FFB632"/>
      </a:lt2>
      <a:accent1>
        <a:srgbClr val="FFE485"/>
      </a:accent1>
      <a:accent2>
        <a:srgbClr val="BE7AF3"/>
      </a:accent2>
      <a:accent3>
        <a:srgbClr val="51127C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1366</Words>
  <Application>Microsoft Office PowerPoint</Application>
  <PresentationFormat>Экран (16:9)</PresentationFormat>
  <Paragraphs>90</Paragraphs>
  <Slides>16</Slides>
  <Notes>16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Bebas Neue</vt:lpstr>
      <vt:lpstr>Calibri</vt:lpstr>
      <vt:lpstr>Arial</vt:lpstr>
      <vt:lpstr>Times New Roman</vt:lpstr>
      <vt:lpstr>Nunito Light</vt:lpstr>
      <vt:lpstr>Arimo</vt:lpstr>
      <vt:lpstr> Data Analysis for Business Infographics by Slidesgo</vt:lpstr>
      <vt:lpstr>PROIECT DE CURS Tegnici și mecanisme  de proiectare software  Tema: proiectarea și implementarea unei agenții de turism.  Efectuat: Slearenco irina verificat: mihai gaidau </vt:lpstr>
      <vt:lpstr>aBOUT PROJECT</vt:lpstr>
      <vt:lpstr>Design patterns</vt:lpstr>
      <vt:lpstr>TYPES OF DESIGN PATTERNS</vt:lpstr>
      <vt:lpstr>Rularea aplicației</vt:lpstr>
      <vt:lpstr>Abstract factory</vt:lpstr>
      <vt:lpstr>Презентация PowerPoint</vt:lpstr>
      <vt:lpstr>Презентация PowerPoint</vt:lpstr>
      <vt:lpstr>Factory method</vt:lpstr>
      <vt:lpstr>Презентация PowerPoint</vt:lpstr>
      <vt:lpstr>facade</vt:lpstr>
      <vt:lpstr>bridge</vt:lpstr>
      <vt:lpstr>Chain of responsibility</vt:lpstr>
      <vt:lpstr>strategy</vt:lpstr>
      <vt:lpstr>concluzie</vt:lpstr>
      <vt:lpstr>Mulțumesc pentru atenție!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PROIECT DE CURS Tegnici și mecanisme  de proiectare software  Tema: proiectarea și implementarea unei agenții de turism.  Efectuat: Slearenco irina verificat: mihai gaidau</dc:title>
  <dc:creator>Ira</dc:creator>
  <cp:lastModifiedBy>Hi-tech</cp:lastModifiedBy>
  <cp:revision>11</cp:revision>
  <dcterms:modified xsi:type="dcterms:W3CDTF">2023-06-07T23:42:18Z</dcterms:modified>
</cp:coreProperties>
</file>